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91" r:id="rId2"/>
    <p:sldId id="410" r:id="rId3"/>
    <p:sldId id="412" r:id="rId4"/>
    <p:sldId id="414" r:id="rId5"/>
    <p:sldId id="306" r:id="rId6"/>
    <p:sldId id="311" r:id="rId7"/>
    <p:sldId id="411" r:id="rId8"/>
    <p:sldId id="305" r:id="rId9"/>
    <p:sldId id="420" r:id="rId10"/>
    <p:sldId id="421" r:id="rId11"/>
    <p:sldId id="422" r:id="rId12"/>
    <p:sldId id="423" r:id="rId13"/>
    <p:sldId id="415" r:id="rId14"/>
    <p:sldId id="416" r:id="rId15"/>
    <p:sldId id="417" r:id="rId16"/>
    <p:sldId id="419" r:id="rId17"/>
    <p:sldId id="418" r:id="rId18"/>
    <p:sldId id="413" r:id="rId19"/>
    <p:sldId id="401" r:id="rId20"/>
    <p:sldId id="403" r:id="rId21"/>
    <p:sldId id="404" r:id="rId22"/>
    <p:sldId id="361" r:id="rId23"/>
  </p:sldIdLst>
  <p:sldSz cx="9144000" cy="5143500" type="screen16x9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5DFFA6"/>
    <a:srgbClr val="009900"/>
    <a:srgbClr val="CCCCFF"/>
    <a:srgbClr val="006600"/>
    <a:srgbClr val="FFFFFF"/>
    <a:srgbClr val="CC99FF"/>
    <a:srgbClr val="A8246E"/>
    <a:srgbClr val="008000"/>
    <a:srgbClr val="B2C7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4" autoAdjust="0"/>
    <p:restoredTop sz="96404" autoAdjust="0"/>
  </p:normalViewPr>
  <p:slideViewPr>
    <p:cSldViewPr>
      <p:cViewPr varScale="1">
        <p:scale>
          <a:sx n="94" d="100"/>
          <a:sy n="94" d="100"/>
        </p:scale>
        <p:origin x="96" y="250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21B19-1B40-4953-85E7-8D9DD03162C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9985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9985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65139-3444-47E5-A735-A250A264BD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848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3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3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378828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378828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26.03.2024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26.03.2024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26.03.2024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2139702"/>
            <a:ext cx="8604448" cy="1246459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О подготовке к государственной итоговой аттестации по программе основного общего образования в 2024 году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3021800"/>
            <a:ext cx="705678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017" y="267494"/>
            <a:ext cx="972390" cy="6853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88524"/>
            <a:ext cx="1182067" cy="69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1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5" y="177199"/>
            <a:ext cx="7516315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ГИА-9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713294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7585" y="759661"/>
            <a:ext cx="45461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Нормативно-правовые акты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3569" y="1117630"/>
            <a:ext cx="8390858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1400" dirty="0">
                <a:solidFill>
                  <a:srgbClr val="002060"/>
                </a:solidFill>
              </a:rPr>
              <a:t>Приказ </a:t>
            </a:r>
            <a:r>
              <a:rPr lang="ru-RU" sz="1400" dirty="0" err="1">
                <a:solidFill>
                  <a:srgbClr val="002060"/>
                </a:solidFill>
              </a:rPr>
              <a:t>Минпросвещения</a:t>
            </a:r>
            <a:r>
              <a:rPr lang="ru-RU" sz="1400" dirty="0">
                <a:solidFill>
                  <a:srgbClr val="002060"/>
                </a:solidFill>
              </a:rPr>
              <a:t> России, </a:t>
            </a:r>
            <a:r>
              <a:rPr lang="ru-RU" sz="1400" dirty="0" err="1">
                <a:solidFill>
                  <a:srgbClr val="002060"/>
                </a:solidFill>
              </a:rPr>
              <a:t>Рособрнадзора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ru-RU" sz="1400" b="1" dirty="0">
                <a:solidFill>
                  <a:srgbClr val="002060"/>
                </a:solidFill>
              </a:rPr>
              <a:t>от 04.04.2023 № 232/551</a:t>
            </a:r>
            <a:r>
              <a:rPr lang="ru-RU" sz="1400" dirty="0">
                <a:solidFill>
                  <a:srgbClr val="002060"/>
                </a:solidFill>
              </a:rPr>
              <a:t> «Об утверждении Порядка проведения государственной итоговой аттестации по образовательным программам основного общего образования»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1400" dirty="0">
                <a:solidFill>
                  <a:srgbClr val="002060"/>
                </a:solidFill>
              </a:rPr>
              <a:t>Приказ </a:t>
            </a:r>
            <a:r>
              <a:rPr lang="ru-RU" sz="1400" dirty="0" err="1">
                <a:solidFill>
                  <a:srgbClr val="002060"/>
                </a:solidFill>
              </a:rPr>
              <a:t>Рособрнадзора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ru-RU" sz="1400" b="1" dirty="0">
                <a:solidFill>
                  <a:srgbClr val="002060"/>
                </a:solidFill>
              </a:rPr>
              <a:t>от 11.08.2022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ru-RU" sz="1400" b="1" dirty="0">
                <a:solidFill>
                  <a:srgbClr val="002060"/>
                </a:solidFill>
              </a:rPr>
              <a:t>№ 871 </a:t>
            </a:r>
            <a:r>
              <a:rPr lang="ru-RU" sz="1400" dirty="0">
                <a:solidFill>
                  <a:srgbClr val="002060"/>
                </a:solidFill>
              </a:rPr>
              <a:t>«Об утверждении Порядка разработки, использования и хранения контрольных измерительных материалов при проведении государственной итоговой аттестации по образовательным программам основного общего образования ….»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1400" dirty="0">
                <a:solidFill>
                  <a:srgbClr val="002060"/>
                </a:solidFill>
              </a:rPr>
              <a:t>Постановление Правительства Российской Федерации </a:t>
            </a:r>
            <a:r>
              <a:rPr lang="ru-RU" sz="1400" b="1" dirty="0">
                <a:solidFill>
                  <a:srgbClr val="002060"/>
                </a:solidFill>
              </a:rPr>
              <a:t>от 29.11.2021 № 2085 </a:t>
            </a:r>
            <a:r>
              <a:rPr lang="ru-RU" sz="1400" dirty="0">
                <a:solidFill>
                  <a:srgbClr val="002060"/>
                </a:solidFill>
              </a:rPr>
              <a:t>«О федеральной информационной системе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образования….»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1400" dirty="0">
                <a:solidFill>
                  <a:srgbClr val="002060"/>
                </a:solidFill>
              </a:rPr>
              <a:t>Приказ Федеральной службы по надзору в сфере образования и науки </a:t>
            </a:r>
            <a:r>
              <a:rPr lang="ru-RU" sz="1400" b="1" dirty="0">
                <a:solidFill>
                  <a:srgbClr val="002060"/>
                </a:solidFill>
              </a:rPr>
              <a:t>от 11.06.2021 № 805 </a:t>
            </a:r>
            <a:r>
              <a:rPr lang="ru-RU" sz="1400" dirty="0">
                <a:solidFill>
                  <a:srgbClr val="002060"/>
                </a:solidFill>
              </a:rPr>
              <a:t>«Об установлении требований к составу и формату сведений, вносимых и передаваемых в процессе репликации в федеральную информационную систему обеспечения проведения государственной итоговой аттестации обучающихся, освоивших основные образовательные программы основного общего….»</a:t>
            </a:r>
          </a:p>
        </p:txBody>
      </p:sp>
    </p:spTree>
    <p:extLst>
      <p:ext uri="{BB962C8B-B14F-4D97-AF65-F5344CB8AC3E}">
        <p14:creationId xmlns:p14="http://schemas.microsoft.com/office/powerpoint/2010/main" val="124529050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5" y="177199"/>
            <a:ext cx="7516315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ГИА-9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555526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7585" y="627534"/>
            <a:ext cx="45461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Нормативно-правовые акты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3569" y="992368"/>
            <a:ext cx="8390858" cy="3885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1400" dirty="0">
                <a:solidFill>
                  <a:srgbClr val="002060"/>
                </a:solidFill>
              </a:rPr>
              <a:t>Письмо Федеральной службы по надзору в сфере образования и науки </a:t>
            </a:r>
            <a:r>
              <a:rPr lang="ru-RU" sz="1400" b="1" dirty="0">
                <a:solidFill>
                  <a:srgbClr val="002060"/>
                </a:solidFill>
              </a:rPr>
              <a:t>от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ru-RU" sz="1400" b="1" dirty="0">
                <a:solidFill>
                  <a:srgbClr val="002060"/>
                </a:solidFill>
              </a:rPr>
              <a:t>16.01.2024 № 04-4 </a:t>
            </a:r>
            <a:r>
              <a:rPr lang="ru-RU" sz="1400" dirty="0">
                <a:solidFill>
                  <a:srgbClr val="002060"/>
                </a:solidFill>
              </a:rPr>
              <a:t>«О методических рекомендациях при организации и проведении государственной итоговой аттестации по образовательным программам основного общего и среднего общего образования в 2024 году»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1350" dirty="0">
                <a:solidFill>
                  <a:srgbClr val="0070C0"/>
                </a:solidFill>
              </a:rPr>
              <a:t>Приказ Министерства образования и науки Республики Татарстан </a:t>
            </a:r>
            <a:r>
              <a:rPr lang="ru-RU" sz="1350" b="1" dirty="0">
                <a:solidFill>
                  <a:srgbClr val="0070C0"/>
                </a:solidFill>
              </a:rPr>
              <a:t>от 19.12.2023 № под</a:t>
            </a:r>
            <a:r>
              <a:rPr lang="en-US" sz="1350" b="1" dirty="0">
                <a:solidFill>
                  <a:srgbClr val="0070C0"/>
                </a:solidFill>
              </a:rPr>
              <a:t>-</a:t>
            </a:r>
            <a:r>
              <a:rPr lang="ru-RU" sz="1350" b="1" dirty="0">
                <a:solidFill>
                  <a:srgbClr val="0070C0"/>
                </a:solidFill>
              </a:rPr>
              <a:t>2304/23 </a:t>
            </a:r>
            <a:r>
              <a:rPr lang="ru-RU" sz="1350" dirty="0">
                <a:solidFill>
                  <a:srgbClr val="0070C0"/>
                </a:solidFill>
              </a:rPr>
              <a:t>«Об утверждении Порядка приема и регистрации заявлений на прохождение государственной итоговой аттестации по образовательным программам основного общего образования и Порядка информирования о результатах государственной итоговой аттестации по образовательным программам основного общего образования в Республике Татарстан в 2024 году»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1350" dirty="0">
                <a:solidFill>
                  <a:srgbClr val="0070C0"/>
                </a:solidFill>
              </a:rPr>
              <a:t>Приказ Министерства образования и науки Республики Татарстан </a:t>
            </a:r>
            <a:r>
              <a:rPr lang="ru-RU" sz="1350" b="1" dirty="0">
                <a:solidFill>
                  <a:srgbClr val="0070C0"/>
                </a:solidFill>
              </a:rPr>
              <a:t>от </a:t>
            </a:r>
            <a:r>
              <a:rPr lang="en-US" sz="1350" b="1" dirty="0">
                <a:solidFill>
                  <a:srgbClr val="0070C0"/>
                </a:solidFill>
              </a:rPr>
              <a:t>18</a:t>
            </a:r>
            <a:r>
              <a:rPr lang="ru-RU" sz="1350" b="1" dirty="0">
                <a:solidFill>
                  <a:srgbClr val="0070C0"/>
                </a:solidFill>
              </a:rPr>
              <a:t>.03.2024 № под-593/24 </a:t>
            </a:r>
            <a:r>
              <a:rPr lang="ru-RU" sz="1350" dirty="0">
                <a:solidFill>
                  <a:srgbClr val="0070C0"/>
                </a:solidFill>
              </a:rPr>
              <a:t>«Об утверждении минимального количества первичных баллов и перевода суммы первичных баллов за экзаменационные работы основного государственного экзамена на территории Республики Татарстан в 2024 году»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1350" dirty="0">
                <a:solidFill>
                  <a:srgbClr val="0070C0"/>
                </a:solidFill>
              </a:rPr>
              <a:t>Приказ Министерства образования и науки Республики Татарстан </a:t>
            </a:r>
            <a:r>
              <a:rPr lang="ru-RU" sz="1350" b="1" dirty="0">
                <a:solidFill>
                  <a:srgbClr val="0070C0"/>
                </a:solidFill>
              </a:rPr>
              <a:t>от </a:t>
            </a:r>
            <a:r>
              <a:rPr lang="en-US" sz="1350" b="1" dirty="0">
                <a:solidFill>
                  <a:srgbClr val="0070C0"/>
                </a:solidFill>
              </a:rPr>
              <a:t>18</a:t>
            </a:r>
            <a:r>
              <a:rPr lang="ru-RU" sz="1350" b="1" dirty="0">
                <a:solidFill>
                  <a:srgbClr val="0070C0"/>
                </a:solidFill>
              </a:rPr>
              <a:t>.03.2024 № под-594/24 «</a:t>
            </a:r>
            <a:r>
              <a:rPr lang="ru-RU" sz="1350" dirty="0">
                <a:solidFill>
                  <a:srgbClr val="0070C0"/>
                </a:solidFill>
              </a:rPr>
              <a:t>Об утверждении графика обработки экзаменационных работ досрочного, основного и дополнительного этапов государственной итоговой аттестации обучающихся по образовательным программам основного общего образования в 2024 году»</a:t>
            </a:r>
            <a:endParaRPr lang="ru-RU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53904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5" y="177199"/>
            <a:ext cx="7516315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ГИА-9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713294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36229" y="144508"/>
            <a:ext cx="5946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Особенности проведения ГИА-9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6797" y="955068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Приказ </a:t>
            </a:r>
            <a:r>
              <a:rPr lang="ru-RU" sz="1600" dirty="0" err="1" smtClean="0"/>
              <a:t>Минпросвещения</a:t>
            </a:r>
            <a:r>
              <a:rPr lang="ru-RU" sz="1600" dirty="0" smtClean="0"/>
              <a:t> России и </a:t>
            </a:r>
            <a:r>
              <a:rPr lang="ru-RU" sz="1600" dirty="0" err="1" smtClean="0"/>
              <a:t>Рособрнадзора</a:t>
            </a:r>
            <a:r>
              <a:rPr lang="ru-RU" sz="1600" dirty="0" smtClean="0"/>
              <a:t> от 31.01.2024 № 59/137 «Об особенностях проведения ГИА…… в 2024 году»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789051" y="1539843"/>
            <a:ext cx="7427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«вынужденных прервать обучение в связи с недружественными действиями иностранных государств…»</a:t>
            </a:r>
            <a:endParaRPr lang="ru-RU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48731" y="2194389"/>
            <a:ext cx="7908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1. Категория – находящихся на территории РФ и принятых на обучение в 2021/2022 учебном году </a:t>
            </a:r>
            <a:endParaRPr lang="ru-RU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848731" y="2890674"/>
            <a:ext cx="7850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2. Категория </a:t>
            </a:r>
            <a:r>
              <a:rPr lang="ru-RU" sz="1600" dirty="0" smtClean="0"/>
              <a:t>– находящихся на территории иностранных государств, </a:t>
            </a:r>
            <a:r>
              <a:rPr lang="ru-RU" sz="1600" dirty="0" smtClean="0"/>
              <a:t>являющихся обучающимися </a:t>
            </a:r>
            <a:r>
              <a:rPr lang="ru-RU" sz="1600" dirty="0" smtClean="0"/>
              <a:t>российских </a:t>
            </a:r>
            <a:r>
              <a:rPr lang="ru-RU" sz="1600" dirty="0" smtClean="0"/>
              <a:t>школ с гос. аккредитацией, семейное </a:t>
            </a:r>
            <a:r>
              <a:rPr lang="ru-RU" sz="1600" dirty="0" smtClean="0"/>
              <a:t>образование, </a:t>
            </a:r>
            <a:r>
              <a:rPr lang="ru-RU" sz="1600" dirty="0" smtClean="0"/>
              <a:t>самообразование…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916865" y="3890283"/>
            <a:ext cx="7772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Выбор участниками ГИА в форме промежуточной аттестации</a:t>
            </a:r>
          </a:p>
          <a:p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Ходатайство в ГЭК РТ</a:t>
            </a: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4363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5" y="177199"/>
            <a:ext cx="7516315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Сроки проведения ГИА-9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635655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27584" y="669944"/>
            <a:ext cx="588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досрочный период: </a:t>
            </a:r>
            <a:r>
              <a:rPr lang="ru-RU" dirty="0"/>
              <a:t>	</a:t>
            </a:r>
            <a:r>
              <a:rPr lang="ru-RU" dirty="0">
                <a:solidFill>
                  <a:srgbClr val="7030A0"/>
                </a:solidFill>
              </a:rPr>
              <a:t>с 23.04.2024 по 18.05.2024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811166"/>
              </p:ext>
            </p:extLst>
          </p:nvPr>
        </p:nvGraphicFramePr>
        <p:xfrm>
          <a:off x="753775" y="1168580"/>
          <a:ext cx="7920879" cy="3493170"/>
        </p:xfrm>
        <a:graphic>
          <a:graphicData uri="http://schemas.openxmlformats.org/drawingml/2006/table">
            <a:tbl>
              <a:tblPr/>
              <a:tblGrid>
                <a:gridCol w="1360121">
                  <a:extLst>
                    <a:ext uri="{9D8B030D-6E8A-4147-A177-3AD203B41FA5}">
                      <a16:colId xmlns:a16="http://schemas.microsoft.com/office/drawing/2014/main" val="3859106960"/>
                    </a:ext>
                  </a:extLst>
                </a:gridCol>
                <a:gridCol w="3295291">
                  <a:extLst>
                    <a:ext uri="{9D8B030D-6E8A-4147-A177-3AD203B41FA5}">
                      <a16:colId xmlns:a16="http://schemas.microsoft.com/office/drawing/2014/main" val="3087742925"/>
                    </a:ext>
                  </a:extLst>
                </a:gridCol>
                <a:gridCol w="3265467">
                  <a:extLst>
                    <a:ext uri="{9D8B030D-6E8A-4147-A177-3AD203B41FA5}">
                      <a16:colId xmlns:a16="http://schemas.microsoft.com/office/drawing/2014/main" val="1655736609"/>
                    </a:ext>
                  </a:extLst>
                </a:gridCol>
              </a:tblGrid>
              <a:tr h="12147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dirty="0">
                          <a:effectLst/>
                        </a:rPr>
                        <a:t>Дата</a:t>
                      </a:r>
                      <a:endParaRPr lang="ru-RU" sz="12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dirty="0">
                          <a:effectLst/>
                        </a:rPr>
                        <a:t>ОГЭ</a:t>
                      </a:r>
                      <a:endParaRPr lang="ru-RU" sz="12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dirty="0">
                          <a:effectLst/>
                        </a:rPr>
                        <a:t>ГВЭ-9</a:t>
                      </a:r>
                      <a:endParaRPr lang="ru-RU" sz="12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780903"/>
                  </a:ext>
                </a:extLst>
              </a:tr>
              <a:tr h="121472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Досрочный период</a:t>
                      </a:r>
                      <a:endParaRPr lang="ru-RU" sz="120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635589"/>
                  </a:ext>
                </a:extLst>
              </a:tr>
              <a:tr h="18578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23 апреля (</a:t>
                      </a:r>
                      <a:r>
                        <a:rPr lang="ru-RU" sz="1200" dirty="0" err="1">
                          <a:effectLst/>
                        </a:rPr>
                        <a:t>вт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математика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математика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062270"/>
                  </a:ext>
                </a:extLst>
              </a:tr>
              <a:tr h="21597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26 апреля (</a:t>
                      </a:r>
                      <a:r>
                        <a:rPr lang="ru-RU" sz="1200" dirty="0" err="1">
                          <a:effectLst/>
                        </a:rPr>
                        <a:t>пт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русский язык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русский язык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38326"/>
                  </a:ext>
                </a:extLst>
              </a:tr>
              <a:tr h="43959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3 мая (</a:t>
                      </a:r>
                      <a:r>
                        <a:rPr lang="ru-RU" sz="1200" dirty="0" err="1">
                          <a:effectLst/>
                        </a:rPr>
                        <a:t>пт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5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</a:rPr>
                        <a:t>информатика, литература,</a:t>
                      </a:r>
                    </a:p>
                    <a:p>
                      <a:pPr algn="l" fontAlgn="t"/>
                      <a:r>
                        <a:rPr lang="ru-RU" sz="1200" dirty="0">
                          <a:effectLst/>
                        </a:rPr>
                        <a:t>обществознание, химия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информатика и ИКТ, обществознание, химия, литература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697402"/>
                  </a:ext>
                </a:extLst>
              </a:tr>
              <a:tr h="44301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7 мая (</a:t>
                      </a:r>
                      <a:r>
                        <a:rPr lang="ru-RU" sz="1200" dirty="0" err="1">
                          <a:effectLst/>
                        </a:rPr>
                        <a:t>вт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биология, география, иностранные языки, история, физика,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история, биология, физика, география, иностранные языки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173325"/>
                  </a:ext>
                </a:extLst>
              </a:tr>
              <a:tr h="25009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13 мая (</a:t>
                      </a:r>
                      <a:r>
                        <a:rPr lang="ru-RU" sz="1200" dirty="0" err="1">
                          <a:effectLst/>
                        </a:rPr>
                        <a:t>пн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dirty="0">
                          <a:effectLst/>
                        </a:rPr>
                        <a:t>резерв: математика</a:t>
                      </a:r>
                      <a:endParaRPr lang="ru-RU" sz="12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>
                          <a:effectLst/>
                        </a:rPr>
                        <a:t>резерв: математика</a:t>
                      </a:r>
                      <a:endParaRPr lang="ru-RU" sz="120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449032"/>
                  </a:ext>
                </a:extLst>
              </a:tr>
              <a:tr h="27424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14 мая (</a:t>
                      </a:r>
                      <a:r>
                        <a:rPr lang="ru-RU" sz="1200" dirty="0" err="1">
                          <a:effectLst/>
                        </a:rPr>
                        <a:t>вт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dirty="0">
                          <a:effectLst/>
                        </a:rPr>
                        <a:t>резерв: информатика, литература, обществознание, химия</a:t>
                      </a:r>
                      <a:endParaRPr lang="ru-RU" sz="12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dirty="0">
                          <a:effectLst/>
                        </a:rPr>
                        <a:t>резерв: история, биология, физика, география, иностранные языки</a:t>
                      </a:r>
                      <a:endParaRPr lang="ru-RU" sz="12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477370"/>
                  </a:ext>
                </a:extLst>
              </a:tr>
              <a:tr h="25009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15 мая (ср)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dirty="0">
                          <a:effectLst/>
                        </a:rPr>
                        <a:t>резерв: биология, география, иностранные языки, история, физика</a:t>
                      </a:r>
                      <a:endParaRPr lang="ru-RU" sz="12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dirty="0">
                          <a:effectLst/>
                        </a:rPr>
                        <a:t>резерв: информатика и ИКТ, обществознание, химия, литература</a:t>
                      </a:r>
                      <a:endParaRPr lang="ru-RU" sz="12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242793"/>
                  </a:ext>
                </a:extLst>
              </a:tr>
              <a:tr h="2283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16 мая (</a:t>
                      </a:r>
                      <a:r>
                        <a:rPr lang="ru-RU" sz="1200" dirty="0" err="1">
                          <a:effectLst/>
                        </a:rPr>
                        <a:t>чт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dirty="0">
                          <a:effectLst/>
                        </a:rPr>
                        <a:t>резерв: русский язык</a:t>
                      </a:r>
                      <a:endParaRPr lang="ru-RU" sz="12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dirty="0">
                          <a:effectLst/>
                        </a:rPr>
                        <a:t>резерв: русский язык</a:t>
                      </a:r>
                      <a:endParaRPr lang="ru-RU" sz="12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852946"/>
                  </a:ext>
                </a:extLst>
              </a:tr>
              <a:tr h="31439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18 мая (</a:t>
                      </a:r>
                      <a:r>
                        <a:rPr lang="ru-RU" sz="1200" dirty="0" err="1">
                          <a:effectLst/>
                        </a:rPr>
                        <a:t>сб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dirty="0">
                          <a:effectLst/>
                        </a:rPr>
                        <a:t>резерв: по всем учебным предметам</a:t>
                      </a:r>
                      <a:endParaRPr lang="ru-RU" sz="12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dirty="0">
                          <a:effectLst/>
                        </a:rPr>
                        <a:t>резерв: по всем учебным предметам</a:t>
                      </a:r>
                      <a:endParaRPr lang="ru-RU" sz="12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614939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61977" y="4635669"/>
            <a:ext cx="85803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2"/>
                </a:solidFill>
              </a:rPr>
              <a:t>Для участников ГИА, не имеющих возможности по уважительным причинам, подтвержденным документально, пройти ГИА в основной период проведения ГИА, по решению председателя ГЭК ГИА</a:t>
            </a:r>
          </a:p>
        </p:txBody>
      </p:sp>
    </p:spTree>
    <p:extLst>
      <p:ext uri="{BB962C8B-B14F-4D97-AF65-F5344CB8AC3E}">
        <p14:creationId xmlns:p14="http://schemas.microsoft.com/office/powerpoint/2010/main" val="300389731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5" y="177199"/>
            <a:ext cx="7516315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Сроки проведения ГИА-9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540769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50499" y="557182"/>
            <a:ext cx="6023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основной период: </a:t>
            </a:r>
            <a:r>
              <a:rPr lang="ru-RU" dirty="0"/>
              <a:t>	</a:t>
            </a:r>
            <a:r>
              <a:rPr lang="ru-RU" dirty="0">
                <a:solidFill>
                  <a:srgbClr val="7030A0"/>
                </a:solidFill>
              </a:rPr>
              <a:t>с 21.05.2024 по 03.07.2024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08686"/>
              </p:ext>
            </p:extLst>
          </p:nvPr>
        </p:nvGraphicFramePr>
        <p:xfrm>
          <a:off x="780769" y="876249"/>
          <a:ext cx="8009996" cy="4188756"/>
        </p:xfrm>
        <a:graphic>
          <a:graphicData uri="http://schemas.openxmlformats.org/drawingml/2006/table">
            <a:tbl>
              <a:tblPr/>
              <a:tblGrid>
                <a:gridCol w="1001215">
                  <a:extLst>
                    <a:ext uri="{9D8B030D-6E8A-4147-A177-3AD203B41FA5}">
                      <a16:colId xmlns:a16="http://schemas.microsoft.com/office/drawing/2014/main" val="3859106960"/>
                    </a:ext>
                  </a:extLst>
                </a:gridCol>
                <a:gridCol w="3485072">
                  <a:extLst>
                    <a:ext uri="{9D8B030D-6E8A-4147-A177-3AD203B41FA5}">
                      <a16:colId xmlns:a16="http://schemas.microsoft.com/office/drawing/2014/main" val="3129185555"/>
                    </a:ext>
                  </a:extLst>
                </a:gridCol>
                <a:gridCol w="3523709">
                  <a:extLst>
                    <a:ext uri="{9D8B030D-6E8A-4147-A177-3AD203B41FA5}">
                      <a16:colId xmlns:a16="http://schemas.microsoft.com/office/drawing/2014/main" val="881094925"/>
                    </a:ext>
                  </a:extLst>
                </a:gridCol>
              </a:tblGrid>
              <a:tr h="12147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dirty="0">
                          <a:effectLst/>
                        </a:rPr>
                        <a:t>Дата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dirty="0">
                          <a:effectLst/>
                        </a:rPr>
                        <a:t>ОГЭ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dirty="0">
                          <a:effectLst/>
                        </a:rPr>
                        <a:t>ГВЭ-9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780903"/>
                  </a:ext>
                </a:extLst>
              </a:tr>
              <a:tr h="121472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100" b="1" dirty="0">
                          <a:solidFill>
                            <a:srgbClr val="7030A0"/>
                          </a:solidFill>
                          <a:effectLst/>
                        </a:rPr>
                        <a:t>Основной период</a:t>
                      </a:r>
                      <a:endParaRPr lang="ru-RU" sz="110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635589"/>
                  </a:ext>
                </a:extLst>
              </a:tr>
              <a:tr h="20146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21 мая (</a:t>
                      </a:r>
                      <a:r>
                        <a:rPr lang="ru-RU" sz="1100" dirty="0" err="1">
                          <a:effectLst/>
                        </a:rPr>
                        <a:t>вт</a:t>
                      </a:r>
                      <a:r>
                        <a:rPr lang="ru-RU" sz="1100" dirty="0">
                          <a:effectLst/>
                        </a:rPr>
                        <a:t>),</a:t>
                      </a:r>
                      <a:endParaRPr lang="ru-RU" sz="1100" baseline="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иностранные языки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062270"/>
                  </a:ext>
                </a:extLst>
              </a:tr>
              <a:tr h="283189">
                <a:tc>
                  <a:txBody>
                    <a:bodyPr/>
                    <a:lstStyle/>
                    <a:p>
                      <a:pPr marL="0" marR="0" lvl="0" indent="0" algn="l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>
                          <a:effectLst/>
                        </a:rPr>
                        <a:t>22 мая (ср)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иностранные языки</a:t>
                      </a:r>
                      <a:endParaRPr lang="ru-RU" sz="1100" i="1" dirty="0">
                        <a:solidFill>
                          <a:schemeClr val="tx2"/>
                        </a:solidFill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иностранные языки</a:t>
                      </a:r>
                      <a:endParaRPr lang="ru-RU" sz="1100" i="1" dirty="0">
                        <a:solidFill>
                          <a:schemeClr val="tx2"/>
                        </a:solidFill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38326"/>
                  </a:ext>
                </a:extLst>
              </a:tr>
              <a:tr h="244693">
                <a:tc>
                  <a:txBody>
                    <a:bodyPr/>
                    <a:lstStyle/>
                    <a:p>
                      <a:r>
                        <a:rPr lang="ru-RU" sz="1100" dirty="0"/>
                        <a:t>2</a:t>
                      </a:r>
                      <a:r>
                        <a:rPr lang="en-US" sz="1100" dirty="0"/>
                        <a:t>3</a:t>
                      </a:r>
                      <a:r>
                        <a:rPr lang="ru-RU" sz="1100" dirty="0"/>
                        <a:t> мая (</a:t>
                      </a:r>
                      <a:r>
                        <a:rPr lang="ru-RU" sz="1100" dirty="0" err="1"/>
                        <a:t>пт</a:t>
                      </a:r>
                      <a:r>
                        <a:rPr lang="ru-RU" sz="1100" dirty="0"/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i="1" dirty="0">
                          <a:solidFill>
                            <a:schemeClr val="tx2"/>
                          </a:solidFill>
                        </a:rPr>
                        <a:t>родные языки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i="1" dirty="0">
                          <a:solidFill>
                            <a:schemeClr val="tx2"/>
                          </a:solidFill>
                        </a:rPr>
                        <a:t>родные языки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983192"/>
                  </a:ext>
                </a:extLst>
              </a:tr>
              <a:tr h="2159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27 мая (</a:t>
                      </a:r>
                      <a:r>
                        <a:rPr lang="ru-RU" sz="1100" dirty="0" err="1">
                          <a:effectLst/>
                        </a:rPr>
                        <a:t>пн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биология, информатика, обществознание, химия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биология, информатика, обществознание, химия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907460"/>
                  </a:ext>
                </a:extLst>
              </a:tr>
              <a:tr h="26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30 мая (</a:t>
                      </a:r>
                      <a:r>
                        <a:rPr lang="ru-RU" sz="1100" dirty="0" err="1">
                          <a:effectLst/>
                        </a:rPr>
                        <a:t>чт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5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география, история, физика, химия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5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география, история, физика, химия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697402"/>
                  </a:ext>
                </a:extLst>
              </a:tr>
              <a:tr h="23291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3 июня (</a:t>
                      </a:r>
                      <a:r>
                        <a:rPr lang="ru-RU" sz="1100" dirty="0" err="1">
                          <a:effectLst/>
                        </a:rPr>
                        <a:t>пн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русский язык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русский язык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173325"/>
                  </a:ext>
                </a:extLst>
              </a:tr>
              <a:tr h="25009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6 июня (</a:t>
                      </a:r>
                      <a:r>
                        <a:rPr lang="ru-RU" sz="1100" dirty="0" err="1">
                          <a:effectLst/>
                        </a:rPr>
                        <a:t>чт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математика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математика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449032"/>
                  </a:ext>
                </a:extLst>
              </a:tr>
              <a:tr h="27424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11 июня (</a:t>
                      </a:r>
                      <a:r>
                        <a:rPr lang="ru-RU" sz="1100" dirty="0" err="1">
                          <a:effectLst/>
                        </a:rPr>
                        <a:t>вт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география, информатика, обществознание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география, информатика, обществознание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477370"/>
                  </a:ext>
                </a:extLst>
              </a:tr>
              <a:tr h="25009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14 июня (</a:t>
                      </a:r>
                      <a:r>
                        <a:rPr lang="ru-RU" sz="1100" dirty="0" err="1">
                          <a:effectLst/>
                        </a:rPr>
                        <a:t>пт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биология, информатика, литература, физика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биология, информатика, литература, физика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242793"/>
                  </a:ext>
                </a:extLst>
              </a:tr>
              <a:tr h="2283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24 июня (</a:t>
                      </a:r>
                      <a:r>
                        <a:rPr lang="ru-RU" sz="1100" dirty="0" err="1">
                          <a:effectLst/>
                        </a:rPr>
                        <a:t>пн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резерв: русский язык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резерв: русский язык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852946"/>
                  </a:ext>
                </a:extLst>
              </a:tr>
              <a:tr h="293556">
                <a:tc>
                  <a:txBody>
                    <a:bodyPr/>
                    <a:lstStyle/>
                    <a:p>
                      <a:pPr marL="0" marR="0" lvl="0" indent="0" algn="l" defTabSz="914355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25 июня (</a:t>
                      </a:r>
                      <a:r>
                        <a:rPr lang="ru-RU" sz="1100" dirty="0" err="1">
                          <a:effectLst/>
                        </a:rPr>
                        <a:t>вт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914355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26 июня (ср)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резерв: по всем учебным предметам (кроме русского языка и математики)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резерв: по всем учебным предметам (кроме русского языка и математики)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614939"/>
                  </a:ext>
                </a:extLst>
              </a:tr>
              <a:tr h="2378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27 июня (</a:t>
                      </a:r>
                      <a:r>
                        <a:rPr lang="ru-RU" sz="1100" dirty="0" err="1">
                          <a:effectLst/>
                        </a:rPr>
                        <a:t>чт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резерв: математика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резерв: математика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29471"/>
                  </a:ext>
                </a:extLst>
              </a:tr>
              <a:tr h="2378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0" dirty="0">
                          <a:effectLst/>
                        </a:rPr>
                        <a:t>1 июля (</a:t>
                      </a:r>
                      <a:r>
                        <a:rPr lang="ru-RU" sz="1100" i="0" dirty="0" err="1">
                          <a:effectLst/>
                        </a:rPr>
                        <a:t>пн</a:t>
                      </a:r>
                      <a:r>
                        <a:rPr lang="ru-RU" sz="1100" i="0" dirty="0">
                          <a:effectLst/>
                        </a:rPr>
                        <a:t>) </a:t>
                      </a:r>
                    </a:p>
                    <a:p>
                      <a:pPr algn="l" fontAlgn="t"/>
                      <a:r>
                        <a:rPr lang="ru-RU" sz="1100" i="0" dirty="0">
                          <a:effectLst/>
                        </a:rPr>
                        <a:t>2 июля (</a:t>
                      </a:r>
                      <a:r>
                        <a:rPr lang="ru-RU" sz="1100" i="0" dirty="0" err="1">
                          <a:effectLst/>
                        </a:rPr>
                        <a:t>вт</a:t>
                      </a:r>
                      <a:r>
                        <a:rPr lang="ru-RU" sz="1100" i="0" dirty="0">
                          <a:effectLst/>
                        </a:rPr>
                        <a:t>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резерв: по всем учебным предметам 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i="1" dirty="0">
                          <a:effectLst/>
                        </a:rPr>
                        <a:t>резерв: по всем учебным предметам 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797946"/>
                  </a:ext>
                </a:extLst>
              </a:tr>
              <a:tr h="2378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3 июля (ср)</a:t>
                      </a: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5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>
                          <a:effectLst/>
                        </a:rPr>
                        <a:t>резерв: родные языки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5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>
                          <a:effectLst/>
                        </a:rPr>
                        <a:t>резерв: родные языки</a:t>
                      </a:r>
                      <a:endParaRPr lang="ru-RU" sz="1100" dirty="0">
                        <a:effectLst/>
                      </a:endParaRPr>
                    </a:p>
                  </a:txBody>
                  <a:tcPr marL="33941" marR="33941" marT="28582" marB="28582">
                    <a:lnL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486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82513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5" y="177199"/>
            <a:ext cx="7516315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ГИА-9. Выбор предметов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713294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B185C46-8CF8-4415-828E-AC8CB7C8EF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740219"/>
              </p:ext>
            </p:extLst>
          </p:nvPr>
        </p:nvGraphicFramePr>
        <p:xfrm>
          <a:off x="935192" y="941719"/>
          <a:ext cx="6090741" cy="3824021"/>
        </p:xfrm>
        <a:graphic>
          <a:graphicData uri="http://schemas.openxmlformats.org/drawingml/2006/table">
            <a:tbl>
              <a:tblPr/>
              <a:tblGrid>
                <a:gridCol w="1656183">
                  <a:extLst>
                    <a:ext uri="{9D8B030D-6E8A-4147-A177-3AD203B41FA5}">
                      <a16:colId xmlns:a16="http://schemas.microsoft.com/office/drawing/2014/main" val="246147607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00950783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980091862"/>
                    </a:ext>
                  </a:extLst>
                </a:gridCol>
                <a:gridCol w="1209167">
                  <a:extLst>
                    <a:ext uri="{9D8B030D-6E8A-4147-A177-3AD203B41FA5}">
                      <a16:colId xmlns:a16="http://schemas.microsoft.com/office/drawing/2014/main" val="3738376415"/>
                    </a:ext>
                  </a:extLst>
                </a:gridCol>
                <a:gridCol w="1209167">
                  <a:extLst>
                    <a:ext uri="{9D8B030D-6E8A-4147-A177-3AD203B41FA5}">
                      <a16:colId xmlns:a16="http://schemas.microsoft.com/office/drawing/2014/main" val="3449983876"/>
                    </a:ext>
                  </a:extLst>
                </a:gridCol>
              </a:tblGrid>
              <a:tr h="1579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Учебные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предметы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%, 2024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%, 2023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357373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Русский язык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43 269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39842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9783819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Математика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43 271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39837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5821065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Физика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4 566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4253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222000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Химия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3647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408733"/>
                  </a:ext>
                </a:extLst>
              </a:tr>
              <a:tr h="26977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Информатика (КОГЭ)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23 528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23696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59,47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0755650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Биология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7 737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5DFFA6"/>
                          </a:highlight>
                          <a:latin typeface="Calibri" panose="020F0502020204030204" pitchFamily="34" charset="0"/>
                        </a:rPr>
                        <a:t>17,88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6756486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История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6487407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География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19 962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5DFFA6"/>
                          </a:highlight>
                          <a:latin typeface="Calibri" panose="020F0502020204030204" pitchFamily="34" charset="0"/>
                        </a:rPr>
                        <a:t>46,14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45,81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891230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Английский язык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3 701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3382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2068443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Немецкий язык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9249503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Французский язык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592802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Обществознание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17 281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39,93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16057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67189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Испанский язык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4103427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Литература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723057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Родной язык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4 051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5DFFA6"/>
                          </a:highlight>
                          <a:latin typeface="Calibri" panose="020F0502020204030204" pitchFamily="34" charset="0"/>
                        </a:rPr>
                        <a:t>9,36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5DFFA6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5044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117138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6" y="177199"/>
            <a:ext cx="5452444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Продолжительность экзаменов 2024 года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687416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108761"/>
              </p:ext>
            </p:extLst>
          </p:nvPr>
        </p:nvGraphicFramePr>
        <p:xfrm>
          <a:off x="827586" y="987575"/>
          <a:ext cx="6971059" cy="339176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713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7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3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1600" b="1" dirty="0">
                          <a:solidFill>
                            <a:schemeClr val="tx2"/>
                          </a:solidFill>
                          <a:effectLst/>
                        </a:rPr>
                        <a:t>Предмет ОГЭ</a:t>
                      </a:r>
                      <a:endParaRPr lang="ru-RU" sz="1600" b="1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Продолжительность экзамена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3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русский язык, математика, литература, родной язык, родная литература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часа 55 минут (235 минут)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73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история, обществознание, физика, химия 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часа (180 минут)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3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биология, география, информатика 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часа 30 минут (150 минут)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4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</a:rPr>
                        <a:t>иностранные языки (английский, французский, немецкий, испанский)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</a:rPr>
                        <a:t>письменная часть</a:t>
                      </a:r>
                      <a:endParaRPr lang="ru-RU" sz="1200" b="1" i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часа (120 минут)</a:t>
                      </a: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0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</a:rPr>
                        <a:t>иностранные языки (английский, французский, немецкий, испанский)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</a:rPr>
                        <a:t>устная часть</a:t>
                      </a:r>
                      <a:endParaRPr lang="ru-RU" sz="1200" b="1" i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</a:rPr>
                        <a:t>15 мин.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51691297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986874" y="4453687"/>
            <a:ext cx="341651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+ 1,5 час для ОВЗ, </a:t>
            </a:r>
          </a:p>
          <a:p>
            <a:r>
              <a:rPr lang="ru-RU" dirty="0" err="1">
                <a:solidFill>
                  <a:schemeClr val="tx2"/>
                </a:solidFill>
              </a:rPr>
              <a:t>ин.яз</a:t>
            </a:r>
            <a:r>
              <a:rPr lang="ru-RU" dirty="0">
                <a:solidFill>
                  <a:schemeClr val="tx2"/>
                </a:solidFill>
              </a:rPr>
              <a:t>. устная часть +30 мин. </a:t>
            </a:r>
          </a:p>
        </p:txBody>
      </p:sp>
    </p:spTree>
    <p:extLst>
      <p:ext uri="{BB962C8B-B14F-4D97-AF65-F5344CB8AC3E}">
        <p14:creationId xmlns:p14="http://schemas.microsoft.com/office/powerpoint/2010/main" val="3659761428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6" y="177199"/>
            <a:ext cx="5452444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Продолжительность </a:t>
            </a:r>
            <a:r>
              <a:rPr lang="ru-RU" sz="1900" b="1" dirty="0" smtClean="0">
                <a:solidFill>
                  <a:srgbClr val="4A452A"/>
                </a:solidFill>
                <a:cs typeface="Times New Roman" panose="02020603050405020304" pitchFamily="18" charset="0"/>
              </a:rPr>
              <a:t>экзаменов 2024 </a:t>
            </a: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года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687416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732694" y="964170"/>
          <a:ext cx="7893003" cy="376565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73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65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6522">
                  <a:extLst>
                    <a:ext uri="{9D8B030D-6E8A-4147-A177-3AD203B41FA5}">
                      <a16:colId xmlns:a16="http://schemas.microsoft.com/office/drawing/2014/main" val="1765312488"/>
                    </a:ext>
                  </a:extLst>
                </a:gridCol>
                <a:gridCol w="1906522">
                  <a:extLst>
                    <a:ext uri="{9D8B030D-6E8A-4147-A177-3AD203B41FA5}">
                      <a16:colId xmlns:a16="http://schemas.microsoft.com/office/drawing/2014/main" val="2667479038"/>
                    </a:ext>
                  </a:extLst>
                </a:gridCol>
              </a:tblGrid>
              <a:tr h="251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1600" b="1" dirty="0" smtClean="0">
                          <a:solidFill>
                            <a:schemeClr val="tx2"/>
                          </a:solidFill>
                          <a:effectLst/>
                        </a:rPr>
                        <a:t>Предмет ГВЭ</a:t>
                      </a:r>
                      <a:endParaRPr lang="ru-RU" sz="1600" b="1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Продолжительность выполнения экзаменационной работы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(письменная форма)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Продолжительность выполнения экзаменационной работы участниками ГВЭ - обучающимися с ОВЗ, детьми-инвалидами и инвалидами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Продолжительность подготовки ответов на вопросы экзаменационных заданий в устной форме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4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русский </a:t>
                      </a:r>
                      <a:r>
                        <a:rPr lang="ru-RU" sz="1000" dirty="0" smtClean="0">
                          <a:effectLst/>
                        </a:rPr>
                        <a:t>язык</a:t>
                      </a:r>
                    </a:p>
                  </a:txBody>
                  <a:tcPr marL="64681" marR="6468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 часа 55 </a:t>
                      </a:r>
                      <a:r>
                        <a:rPr lang="ru-RU" sz="1000" dirty="0" smtClean="0">
                          <a:effectLst/>
                        </a:rPr>
                        <a:t>минут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(</a:t>
                      </a:r>
                      <a:r>
                        <a:rPr lang="ru-RU" sz="1000" dirty="0">
                          <a:effectLst/>
                        </a:rPr>
                        <a:t>235 минут)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5 часов 25 минут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(325 минут)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 час (60 минут)</a:t>
                      </a: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660">
                <a:tc>
                  <a:txBody>
                    <a:bodyPr/>
                    <a:lstStyle/>
                    <a:p>
                      <a:pPr marL="0" marR="0" lvl="0" indent="0" algn="l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</a:rPr>
                        <a:t>математика</a:t>
                      </a:r>
                      <a:endParaRPr lang="ru-RU" sz="1000" b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</a:rPr>
                        <a:t>1 час 30 мин (90 минут)</a:t>
                      </a:r>
                      <a:endParaRPr lang="ru-RU" sz="10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3376367989"/>
                  </a:ext>
                </a:extLst>
              </a:tr>
              <a:tr h="2415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биология</a:t>
                      </a:r>
                      <a:endParaRPr lang="ru-RU" sz="10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 часа (180 </a:t>
                      </a:r>
                      <a:r>
                        <a:rPr lang="ru-RU" sz="1000" dirty="0" smtClean="0">
                          <a:effectLst/>
                        </a:rPr>
                        <a:t>минут)</a:t>
                      </a:r>
                      <a:r>
                        <a:rPr lang="tt-RU" sz="1000" dirty="0"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4 часа 30 минут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(270 минут)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40 минут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792">
                <a:tc>
                  <a:txBody>
                    <a:bodyPr/>
                    <a:lstStyle/>
                    <a:p>
                      <a:pPr marL="0" marR="0" lvl="0" indent="0" algn="l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литература </a:t>
                      </a: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64681" marR="64681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4681" marR="64681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 час (60 минут)</a:t>
                      </a: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0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обществознание</a:t>
                      </a:r>
                      <a:endParaRPr lang="ru-RU" sz="1000" b="0" i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4681" marR="64681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+mn-lt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</a:rPr>
                        <a:t>40 минут</a:t>
                      </a: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6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</a:rPr>
                        <a:t>информатика </a:t>
                      </a:r>
                      <a:endParaRPr lang="ru-RU" sz="1000" b="0" i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</a:rPr>
                        <a:t>2 часа 30 минут (150 минут</a:t>
                      </a:r>
                    </a:p>
                  </a:txBody>
                  <a:tcPr marL="64681" marR="64681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</a:rPr>
                        <a:t>4 часа (240 минут)</a:t>
                      </a: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</a:rPr>
                        <a:t>45 минут</a:t>
                      </a: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3028594434"/>
                  </a:ext>
                </a:extLst>
              </a:tr>
              <a:tr h="2267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история</a:t>
                      </a:r>
                    </a:p>
                  </a:txBody>
                  <a:tcPr marL="64681" marR="64681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+mn-lt"/>
                      </a:endParaRPr>
                    </a:p>
                  </a:txBody>
                  <a:tcPr marL="64681" marR="64681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+mn-lt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</a:rPr>
                        <a:t>30 минут</a:t>
                      </a: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3742852901"/>
                  </a:ext>
                </a:extLst>
              </a:tr>
              <a:tr h="226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физика</a:t>
                      </a:r>
                      <a:endParaRPr lang="ru-RU" sz="1000" b="0" i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+mn-lt"/>
                      </a:endParaRPr>
                    </a:p>
                  </a:txBody>
                  <a:tcPr marL="64681" marR="64681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+mn-lt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</a:rPr>
                        <a:t>40 минут</a:t>
                      </a: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1777094693"/>
                  </a:ext>
                </a:extLst>
              </a:tr>
              <a:tr h="2538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химия </a:t>
                      </a:r>
                    </a:p>
                  </a:txBody>
                  <a:tcPr marL="64681" marR="64681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+mn-lt"/>
                      </a:endParaRPr>
                    </a:p>
                  </a:txBody>
                  <a:tcPr marL="64681" marR="64681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+mn-lt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</a:rPr>
                        <a:t>30 минут</a:t>
                      </a: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3457134838"/>
                  </a:ext>
                </a:extLst>
              </a:tr>
              <a:tr h="2415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</a:rPr>
                        <a:t>география</a:t>
                      </a:r>
                      <a:endParaRPr lang="ru-RU" sz="1000" b="0" i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</a:rPr>
                        <a:t>2 часа (120 минут)</a:t>
                      </a:r>
                      <a:endParaRPr lang="ru-RU" sz="1000" dirty="0" smtClean="0">
                        <a:effectLst/>
                        <a:latin typeface="+mn-lt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</a:rPr>
                        <a:t>3 часа 30 минут</a:t>
                      </a:r>
                      <a:r>
                        <a:rPr lang="ru-RU" sz="100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effectLst/>
                          <a:latin typeface="+mn-lt"/>
                        </a:rPr>
                        <a:t>(210 минут)</a:t>
                      </a: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</a:rPr>
                        <a:t>50 минут</a:t>
                      </a: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143557109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</a:rPr>
                        <a:t>иностранные языки</a:t>
                      </a:r>
                      <a:endParaRPr lang="ru-RU" sz="1000" b="0" i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</a:rPr>
                        <a:t>1 час 30 мин (90 минут)</a:t>
                      </a:r>
                      <a:endParaRPr lang="ru-RU" sz="10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3 часа (180 минут)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30 минут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4681" marR="64681" marT="0" marB="0" anchor="ctr"/>
                </a:tc>
                <a:extLst>
                  <a:ext uri="{0D108BD9-81ED-4DB2-BD59-A6C34878D82A}">
                    <a16:rowId xmlns:a16="http://schemas.microsoft.com/office/drawing/2014/main" val="516912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3955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634552" y="131980"/>
            <a:ext cx="5881062" cy="65546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4A452A"/>
                </a:solidFill>
                <a:cs typeface="Times New Roman" panose="02020603050405020304" pitchFamily="18" charset="0"/>
              </a:rPr>
              <a:t>Средства обучения и воспитания, разрешенные к использованию для выполнения  заданий КИМ по соответствующим учебным предметам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799554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465177"/>
              </p:ext>
            </p:extLst>
          </p:nvPr>
        </p:nvGraphicFramePr>
        <p:xfrm>
          <a:off x="634552" y="917303"/>
          <a:ext cx="8207523" cy="395009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318263">
                  <a:extLst>
                    <a:ext uri="{9D8B030D-6E8A-4147-A177-3AD203B41FA5}">
                      <a16:colId xmlns:a16="http://schemas.microsoft.com/office/drawing/2014/main" val="2379911992"/>
                    </a:ext>
                  </a:extLst>
                </a:gridCol>
                <a:gridCol w="3508412">
                  <a:extLst>
                    <a:ext uri="{9D8B030D-6E8A-4147-A177-3AD203B41FA5}">
                      <a16:colId xmlns:a16="http://schemas.microsoft.com/office/drawing/2014/main" val="430336261"/>
                    </a:ext>
                  </a:extLst>
                </a:gridCol>
                <a:gridCol w="1690424">
                  <a:extLst>
                    <a:ext uri="{9D8B030D-6E8A-4147-A177-3AD203B41FA5}">
                      <a16:colId xmlns:a16="http://schemas.microsoft.com/office/drawing/2014/main" val="904361156"/>
                    </a:ext>
                  </a:extLst>
                </a:gridCol>
                <a:gridCol w="1690424">
                  <a:extLst>
                    <a:ext uri="{9D8B030D-6E8A-4147-A177-3AD203B41FA5}">
                      <a16:colId xmlns:a16="http://schemas.microsoft.com/office/drawing/2014/main" val="2241386885"/>
                    </a:ext>
                  </a:extLst>
                </a:gridCol>
              </a:tblGrid>
              <a:tr h="169626">
                <a:tc rowSpan="2">
                  <a:txBody>
                    <a:bodyPr/>
                    <a:lstStyle/>
                    <a:p>
                      <a:pPr marR="291465"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</a:t>
                      </a:r>
                      <a:r>
                        <a:rPr lang="ru-RU" sz="1100" b="1" spc="-2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8270" marR="88265" algn="ctr">
                        <a:lnSpc>
                          <a:spcPts val="122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ГИА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794979"/>
                  </a:ext>
                </a:extLst>
              </a:tr>
              <a:tr h="2343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7950" marR="6604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ОГЭ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66040" algn="ctr"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ГВЭ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07950" marR="6604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(письменная</a:t>
                      </a:r>
                      <a:r>
                        <a:rPr lang="ru-RU" sz="1100" b="1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66040" algn="ctr"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ГВЭ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07950" marR="6604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(устная</a:t>
                      </a:r>
                      <a:r>
                        <a:rPr lang="ru-RU" sz="1100" b="1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489874"/>
                  </a:ext>
                </a:extLst>
              </a:tr>
              <a:tr h="200127">
                <a:tc>
                  <a:txBody>
                    <a:bodyPr/>
                    <a:lstStyle/>
                    <a:p>
                      <a:pPr marL="36000" marR="78740" indent="360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1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язык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marR="66040" algn="l">
                        <a:spcBef>
                          <a:spcPts val="6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Орфографический</a:t>
                      </a:r>
                      <a:r>
                        <a:rPr lang="ru-RU" sz="11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словарь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marR="66040" indent="-20320">
                        <a:lnSpc>
                          <a:spcPts val="126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Орфографический и</a:t>
                      </a:r>
                      <a:r>
                        <a:rPr lang="ru-RU" sz="1100" spc="-2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толковый</a:t>
                      </a:r>
                      <a:r>
                        <a:rPr lang="ru-RU" sz="11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словари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marR="66040" algn="ctr">
                        <a:spcBef>
                          <a:spcPts val="6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11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используются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320794"/>
                  </a:ext>
                </a:extLst>
              </a:tr>
              <a:tr h="438700">
                <a:tc>
                  <a:txBody>
                    <a:bodyPr/>
                    <a:lstStyle/>
                    <a:p>
                      <a:pPr marL="36000" marR="78740" indent="360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07950" marR="66040" algn="l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Линейка,</a:t>
                      </a:r>
                      <a:r>
                        <a:rPr lang="ru-RU" sz="11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11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содержащая</a:t>
                      </a:r>
                      <a:r>
                        <a:rPr lang="ru-RU" sz="11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справочной</a:t>
                      </a:r>
                      <a:r>
                        <a:rPr lang="ru-RU" sz="11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информации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07950" marR="66040" algn="l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справочные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материалы, содержащие основные формулы курса математики</a:t>
                      </a:r>
                      <a:r>
                        <a:rPr lang="ru-RU" sz="1100" spc="-2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spc="-26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образовательной</a:t>
                      </a:r>
                      <a:r>
                        <a:rPr lang="ru-RU" sz="11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 основного</a:t>
                      </a:r>
                      <a:r>
                        <a:rPr lang="ru-RU" sz="11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</a:t>
                      </a:r>
                      <a:r>
                        <a:rPr lang="ru-RU" sz="11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 (</a:t>
                      </a:r>
                      <a:r>
                        <a:rPr lang="ru-RU" sz="1100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входит в состав КИМ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563073"/>
                  </a:ext>
                </a:extLst>
              </a:tr>
              <a:tr h="431320">
                <a:tc>
                  <a:txBody>
                    <a:bodyPr/>
                    <a:lstStyle/>
                    <a:p>
                      <a:pPr marL="36000" marR="78740" indent="360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marR="66040" algn="l">
                        <a:spcBef>
                          <a:spcPts val="65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Линейка, не содержащая справочной</a:t>
                      </a:r>
                      <a:r>
                        <a:rPr lang="ru-RU" sz="1100" spc="-2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spc="-26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информации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непрограммируемый</a:t>
                      </a:r>
                      <a:r>
                        <a:rPr lang="ru-RU" sz="1100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калькулятор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marR="66040" indent="4445" algn="just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Линейка, не</a:t>
                      </a:r>
                      <a:r>
                        <a:rPr lang="ru-RU" sz="1100" spc="-2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содержащая</a:t>
                      </a:r>
                      <a:r>
                        <a:rPr lang="ru-RU" sz="1100" spc="-26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справочной информации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6040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Не</a:t>
                      </a:r>
                      <a:r>
                        <a:rPr lang="ru-RU" sz="1100" spc="-1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используются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1509935"/>
                  </a:ext>
                </a:extLst>
              </a:tr>
              <a:tr h="403333">
                <a:tc>
                  <a:txBody>
                    <a:bodyPr/>
                    <a:lstStyle/>
                    <a:p>
                      <a:pPr marL="36000" marR="78740" indent="360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7950" marR="66040" indent="-635" algn="l">
                        <a:spcBef>
                          <a:spcPts val="66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Линейка, не содержащая справочной информации;</a:t>
                      </a:r>
                      <a:r>
                        <a:rPr lang="ru-RU" sz="11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непрограммируемый калькулятор; географические атласы </a:t>
                      </a:r>
                      <a:r>
                        <a:rPr lang="ru-RU" sz="1100" spc="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7-9 </a:t>
                      </a:r>
                      <a:r>
                        <a:rPr lang="ru-RU" sz="1100" spc="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классов</a:t>
                      </a:r>
                      <a:endParaRPr lang="ru-RU" sz="1100" spc="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 marR="66040" indent="-12700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Непрограммируемый</a:t>
                      </a:r>
                      <a:r>
                        <a:rPr lang="ru-RU" sz="1100" spc="-2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калькулятор;</a:t>
                      </a:r>
                      <a:r>
                        <a:rPr lang="ru-RU" sz="11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географические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атласы</a:t>
                      </a:r>
                      <a:r>
                        <a:rPr lang="ru-RU" sz="1100" spc="-2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ru-RU" sz="11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7-9 классов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1821653"/>
                  </a:ext>
                </a:extLst>
              </a:tr>
              <a:tr h="1510188">
                <a:tc>
                  <a:txBody>
                    <a:bodyPr/>
                    <a:lstStyle/>
                    <a:p>
                      <a:pPr marL="36000" marR="180340" indent="360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Иностранные</a:t>
                      </a:r>
                      <a:r>
                        <a:rPr lang="ru-RU" sz="1100" spc="-2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marR="66040" algn="l">
                        <a:lnSpc>
                          <a:spcPts val="126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</a:t>
                      </a:r>
                      <a:r>
                        <a:rPr lang="ru-RU" sz="11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средства,</a:t>
                      </a:r>
                      <a:r>
                        <a:rPr lang="ru-RU" sz="11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обеспечивающие воспроизведение </a:t>
                      </a:r>
                      <a:r>
                        <a:rPr lang="ru-RU" sz="1100" spc="-26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аудиозаписей, содержащихся на</a:t>
                      </a:r>
                      <a:r>
                        <a:rPr lang="ru-RU" sz="11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электронных</a:t>
                      </a:r>
                      <a:r>
                        <a:rPr lang="ru-RU" sz="11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носителях,</a:t>
                      </a:r>
                      <a:r>
                        <a:rPr lang="ru-RU" sz="11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ru-RU" sz="11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выполнения</a:t>
                      </a:r>
                      <a:r>
                        <a:rPr lang="ru-RU" sz="11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заданий раздела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«Задания по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аудированию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КИМ </a:t>
                      </a:r>
                      <a:r>
                        <a:rPr lang="ru-RU" sz="1100" spc="-26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ОГЭ;</a:t>
                      </a:r>
                    </a:p>
                    <a:p>
                      <a:pPr marL="107950" marR="66040" algn="l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компьютерная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техника, не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имеющая </a:t>
                      </a:r>
                      <a:r>
                        <a:rPr lang="ru-RU" sz="1100" spc="-26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доступа к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информационно-телекоммуникационной</a:t>
                      </a:r>
                      <a:r>
                        <a:rPr lang="ru-RU" sz="1100" spc="-2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сети</a:t>
                      </a:r>
                    </a:p>
                    <a:p>
                      <a:pPr marL="107950" marR="66040" algn="l">
                        <a:lnSpc>
                          <a:spcPts val="126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Интернет»;</a:t>
                      </a:r>
                      <a:r>
                        <a:rPr lang="ru-RU" sz="11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аудиогарнитура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выполнения</a:t>
                      </a:r>
                      <a:r>
                        <a:rPr lang="ru-RU" sz="11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заданий,</a:t>
                      </a:r>
                      <a:r>
                        <a:rPr lang="ru-RU" sz="1100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предусматривающих</a:t>
                      </a:r>
                      <a:r>
                        <a:rPr lang="ru-RU" sz="1100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устные</a:t>
                      </a:r>
                      <a:r>
                        <a:rPr lang="ru-RU" sz="11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604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Не</a:t>
                      </a:r>
                      <a:r>
                        <a:rPr lang="ru-RU" sz="1100" spc="-1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используются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6040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Двуязычный</a:t>
                      </a:r>
                      <a:r>
                        <a:rPr lang="ru-RU" sz="1100" spc="-1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словарь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949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51376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578771" y="101064"/>
            <a:ext cx="5690581" cy="65546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4A452A"/>
                </a:solidFill>
                <a:cs typeface="Times New Roman" panose="02020603050405020304" pitchFamily="18" charset="0"/>
              </a:rPr>
              <a:t>Средства обучения и воспитания, разрешенные к использованию для выполнения  заданий КИМ по соответствующим учебным предметам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773676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2038"/>
              </p:ext>
            </p:extLst>
          </p:nvPr>
        </p:nvGraphicFramePr>
        <p:xfrm>
          <a:off x="578771" y="807965"/>
          <a:ext cx="8263305" cy="432650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183014">
                  <a:extLst>
                    <a:ext uri="{9D8B030D-6E8A-4147-A177-3AD203B41FA5}">
                      <a16:colId xmlns:a16="http://schemas.microsoft.com/office/drawing/2014/main" val="902093592"/>
                    </a:ext>
                  </a:extLst>
                </a:gridCol>
                <a:gridCol w="3308880">
                  <a:extLst>
                    <a:ext uri="{9D8B030D-6E8A-4147-A177-3AD203B41FA5}">
                      <a16:colId xmlns:a16="http://schemas.microsoft.com/office/drawing/2014/main" val="2124387945"/>
                    </a:ext>
                  </a:extLst>
                </a:gridCol>
                <a:gridCol w="1770178">
                  <a:extLst>
                    <a:ext uri="{9D8B030D-6E8A-4147-A177-3AD203B41FA5}">
                      <a16:colId xmlns:a16="http://schemas.microsoft.com/office/drawing/2014/main" val="1383858240"/>
                    </a:ext>
                  </a:extLst>
                </a:gridCol>
                <a:gridCol w="2001233">
                  <a:extLst>
                    <a:ext uri="{9D8B030D-6E8A-4147-A177-3AD203B41FA5}">
                      <a16:colId xmlns:a16="http://schemas.microsoft.com/office/drawing/2014/main" val="3288141970"/>
                    </a:ext>
                  </a:extLst>
                </a:gridCol>
              </a:tblGrid>
              <a:tr h="145784">
                <a:tc rowSpan="2">
                  <a:txBody>
                    <a:bodyPr/>
                    <a:lstStyle/>
                    <a:p>
                      <a:pPr marL="36830" marR="292735" indent="-36830" algn="ctr"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</a:t>
                      </a:r>
                      <a:r>
                        <a:rPr lang="ru-RU" sz="1000" b="1" kern="1200" spc="-26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8270" marR="91440" algn="ctr"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ГИА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533737"/>
                  </a:ext>
                </a:extLst>
              </a:tr>
              <a:tr h="2505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9855" marR="64135" algn="ctr"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ОГЭ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4135" marR="27305" algn="ctr"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ГВЭ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(письменная</a:t>
                      </a:r>
                      <a:r>
                        <a:rPr lang="ru-RU" sz="1000" b="1" kern="12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050" marR="109855" algn="ctr"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ГВЭ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(устная</a:t>
                      </a:r>
                      <a:r>
                        <a:rPr lang="ru-RU" sz="1000" b="1" kern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350879"/>
                  </a:ext>
                </a:extLst>
              </a:tr>
              <a:tr h="517457">
                <a:tc>
                  <a:txBody>
                    <a:bodyPr/>
                    <a:lstStyle/>
                    <a:p>
                      <a:pPr marL="36830"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Информатика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8270" marR="91440"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Компьютерная техника, не имеющая доступа к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информационно-телекоммуникационной</a:t>
                      </a:r>
                      <a:r>
                        <a:rPr lang="ru-RU" sz="10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spc="-26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сети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«Интернет», с установленным программным обеспечением, предоставляющим</a:t>
                      </a:r>
                      <a:r>
                        <a:rPr lang="ru-RU" sz="1000" kern="12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</a:t>
                      </a:r>
                      <a:r>
                        <a:rPr lang="ru-RU" sz="1000" kern="12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</a:t>
                      </a:r>
                      <a:r>
                        <a:rPr lang="ru-RU" sz="1000" kern="12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000" kern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презентациями,</a:t>
                      </a:r>
                      <a:r>
                        <a:rPr lang="ru-RU" sz="1000" kern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редакторами</a:t>
                      </a:r>
                      <a:r>
                        <a:rPr lang="ru-RU" sz="1000" kern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электронных</a:t>
                      </a:r>
                      <a:r>
                        <a:rPr lang="ru-RU" sz="1000" kern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таблиц,</a:t>
                      </a:r>
                      <a:r>
                        <a:rPr lang="ru-RU" sz="1000" kern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текстовыми редакторами,</a:t>
                      </a:r>
                      <a:r>
                        <a:rPr lang="ru-RU" sz="1000" kern="1200" spc="-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средами</a:t>
                      </a:r>
                      <a:r>
                        <a:rPr lang="ru-RU" sz="1000" kern="12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программирования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881988"/>
                  </a:ext>
                </a:extLst>
              </a:tr>
              <a:tr h="286498">
                <a:tc>
                  <a:txBody>
                    <a:bodyPr/>
                    <a:lstStyle/>
                    <a:p>
                      <a:pPr marL="36830" marR="82550" algn="ctr"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9855" marR="64135" algn="l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1000" kern="12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используются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1000" kern="12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используются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830" marR="73025"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Атласы по истории</a:t>
                      </a:r>
                      <a:r>
                        <a:rPr lang="ru-RU" sz="1000" kern="12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России</a:t>
                      </a:r>
                      <a:r>
                        <a:rPr lang="ru-RU" sz="1000" kern="1200" spc="-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ru-RU" sz="1000" kern="12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6-9</a:t>
                      </a:r>
                      <a:r>
                        <a:rPr lang="ru-RU" sz="1000" kern="12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классов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172536"/>
                  </a:ext>
                </a:extLst>
              </a:tr>
              <a:tr h="635394">
                <a:tc>
                  <a:txBody>
                    <a:bodyPr/>
                    <a:lstStyle/>
                    <a:p>
                      <a:pPr marL="36830"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830" marR="64135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Орфографический словарь; </a:t>
                      </a:r>
                      <a:r>
                        <a:rPr lang="ru-RU" sz="1000" kern="1200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полные </a:t>
                      </a:r>
                      <a:r>
                        <a:rPr lang="ru-RU" sz="1000" kern="1200" spc="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тексты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художественных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произведений, а также </a:t>
                      </a:r>
                      <a:r>
                        <a:rPr lang="ru-RU" sz="1000" kern="1200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сборники лирики</a:t>
                      </a:r>
                      <a:endParaRPr lang="ru-RU" sz="1000" spc="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830" marR="201295"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полные тексты</a:t>
                      </a:r>
                      <a:r>
                        <a:rPr lang="ru-RU" sz="1000" kern="12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художественных</a:t>
                      </a: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произведений, а также </a:t>
                      </a:r>
                      <a:r>
                        <a:rPr lang="ru-RU" sz="1000" kern="1200" spc="-26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сборники</a:t>
                      </a:r>
                      <a:r>
                        <a:rPr lang="ru-RU" sz="1000" kern="1200" spc="-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лирики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830"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1000" kern="12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используются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8907803"/>
                  </a:ext>
                </a:extLst>
              </a:tr>
              <a:tr h="145784">
                <a:tc>
                  <a:txBody>
                    <a:bodyPr/>
                    <a:lstStyle/>
                    <a:p>
                      <a:pPr marL="36830" marR="82550"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36830" marR="91440"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1000" kern="12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используются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566209"/>
                  </a:ext>
                </a:extLst>
              </a:tr>
              <a:tr h="990069">
                <a:tc>
                  <a:txBody>
                    <a:bodyPr/>
                    <a:lstStyle/>
                    <a:p>
                      <a:pPr marL="36830" marR="82550"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830" marR="64135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Линейка, не содержащая </a:t>
                      </a:r>
                      <a:r>
                        <a:rPr lang="ru-RU" sz="1000" kern="1200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справочной информации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непрограммируемый</a:t>
                      </a:r>
                      <a:r>
                        <a:rPr lang="ru-RU" sz="1000" kern="1200" spc="-4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калькулятор;</a:t>
                      </a:r>
                      <a:r>
                        <a:rPr lang="ru-RU" sz="1000" kern="1200" spc="-26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spc="-26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  <a:p>
                      <a:pPr marL="36830" marR="64135"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лабораторное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для</a:t>
                      </a:r>
                      <a:r>
                        <a:rPr lang="ru-RU" sz="1000" kern="12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выполнения</a:t>
                      </a:r>
                      <a:r>
                        <a:rPr lang="ru-RU" sz="1000" kern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экспериментально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830" marR="95250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Линейка, не содержащая справочной информации; непрограммируемый калькулятор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830" marR="95250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Непрограммируемый</a:t>
                      </a:r>
                      <a:r>
                        <a:rPr lang="ru-RU" sz="1000" kern="1200" spc="-26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калькулятор; справочные </a:t>
                      </a:r>
                      <a:r>
                        <a:rPr lang="ru-RU" sz="1000" kern="1200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материалы, </a:t>
                      </a:r>
                      <a:r>
                        <a:rPr lang="ru-RU" sz="1000" kern="1200" spc="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содержащие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</a:t>
                      </a:r>
                      <a:r>
                        <a:rPr lang="ru-RU" sz="1000" kern="12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формулы курса физики</a:t>
                      </a:r>
                      <a:r>
                        <a:rPr lang="ru-RU" sz="1000" kern="1200" spc="-26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образовательной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 основного</a:t>
                      </a:r>
                      <a:r>
                        <a:rPr lang="ru-RU" sz="1000" kern="1200" spc="-26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</a:t>
                      </a:r>
                      <a:r>
                        <a:rPr lang="ru-RU" sz="1000" kern="12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 (</a:t>
                      </a:r>
                      <a:r>
                        <a:rPr lang="ru-RU" sz="1000" i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входит в состав КИМ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8803988"/>
                  </a:ext>
                </a:extLst>
              </a:tr>
              <a:tr h="1187219">
                <a:tc>
                  <a:txBody>
                    <a:bodyPr/>
                    <a:lstStyle/>
                    <a:p>
                      <a:pPr marL="36830" marR="82550"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830" marR="64135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Непрограммируемый калькулятор; </a:t>
                      </a:r>
                      <a:r>
                        <a:rPr lang="ru-RU" sz="1000" kern="1200" spc="-26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 химических реактивов и </a:t>
                      </a:r>
                      <a:r>
                        <a:rPr lang="ru-RU" sz="1000" kern="1200" spc="-26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лабораторное оборудование для</a:t>
                      </a:r>
                      <a:r>
                        <a:rPr lang="ru-RU" sz="1000" kern="12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проведения химических опытов,</a:t>
                      </a:r>
                      <a:r>
                        <a:rPr lang="ru-RU" sz="1000" kern="12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предусмотренных</a:t>
                      </a:r>
                      <a:r>
                        <a:rPr lang="ru-RU" sz="1000" kern="12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заданиями;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система химических</a:t>
                      </a:r>
                      <a:r>
                        <a:rPr lang="ru-RU" sz="1000" kern="12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элементов Д.И.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Менделеева (</a:t>
                      </a:r>
                      <a:r>
                        <a:rPr lang="ru-RU" sz="1000" i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входит в состав КИМ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  <a:r>
                        <a:rPr lang="ru-RU" sz="1000" kern="1200" spc="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таблица растворимости солей, кислот</a:t>
                      </a:r>
                      <a:r>
                        <a:rPr lang="ru-RU" sz="1000" kern="1200" spc="-26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000" kern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оснований в</a:t>
                      </a:r>
                      <a:r>
                        <a:rPr lang="ru-RU" sz="1000" kern="12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воде (</a:t>
                      </a:r>
                      <a:r>
                        <a:rPr lang="ru-RU" sz="1000" i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входит в состав КИМ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);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электрохимический ряд напряжений</a:t>
                      </a:r>
                      <a:r>
                        <a:rPr lang="ru-RU" sz="1000" kern="1200" spc="-26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металлов (</a:t>
                      </a:r>
                      <a:r>
                        <a:rPr lang="ru-RU" sz="1000" i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входит в состав КИМ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6830" marR="27305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Непрограммируемый</a:t>
                      </a:r>
                      <a:r>
                        <a:rPr lang="ru-RU" sz="1000" kern="1200" spc="-3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калькулятор;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830" marR="27305"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химических элементов</a:t>
                      </a:r>
                      <a:r>
                        <a:rPr lang="ru-RU" sz="1000" kern="1200" spc="-26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Д.И.</a:t>
                      </a:r>
                      <a:r>
                        <a:rPr lang="ru-RU" sz="1000" kern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Менделеева (</a:t>
                      </a:r>
                      <a:r>
                        <a:rPr lang="ru-RU" sz="1000" i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входит в состав КИМ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таблица растворимости солей, кислот и оснований </a:t>
                      </a:r>
                      <a:r>
                        <a:rPr lang="ru-RU" sz="1000" kern="1200" spc="-26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000" kern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воде (</a:t>
                      </a:r>
                      <a:r>
                        <a:rPr lang="ru-RU" sz="1000" i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входит в состав КИМ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электрохимический</a:t>
                      </a:r>
                      <a:r>
                        <a:rPr lang="ru-RU" sz="1000" kern="12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ряд</a:t>
                      </a:r>
                      <a:r>
                        <a:rPr lang="ru-RU" sz="1000" kern="12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напряжений</a:t>
                      </a:r>
                      <a:r>
                        <a:rPr lang="ru-RU" sz="1000" kern="12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i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металлов(входит в состав КИМ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1" marR="5491" marT="54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377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8879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578771" y="101064"/>
            <a:ext cx="6297485" cy="4400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4A452A"/>
                </a:solidFill>
                <a:cs typeface="Times New Roman" panose="02020603050405020304" pitchFamily="18" charset="0"/>
              </a:rPr>
              <a:t>Средства обучения и воспитания, разрешенные к использованию для выполнения  заданий КИМ по соответствующим учебным предметам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627534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542" y="9209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932" y="46852"/>
            <a:ext cx="1182067" cy="6990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57979" y="1183318"/>
            <a:ext cx="813690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3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Словари</a:t>
            </a:r>
            <a:r>
              <a:rPr lang="en-US" sz="13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13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орфографические, толковые), географические атласы, атласы по истории </a:t>
            </a:r>
            <a:r>
              <a:rPr lang="ru-RU" sz="1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предоставляются 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образовательной организацией, на базе которой организован ППЭ, либо образовательными организациями, обучающиеся которых сдают экзамен в ППЭ. Пользоваться личными словарями участникам </a:t>
            </a:r>
            <a:r>
              <a:rPr lang="ru-RU" sz="1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ОГЭ, ГВЭ 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 рекомендуется в целях недопущения нарушения Порядка в части использования справочных материалов, письменных заметок и др.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7979" y="2571750"/>
            <a:ext cx="8306509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Художественные произведения, а также сборники лирики 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предоставляются образовательной организацией, на базе которой организован ППЭ, либо образовательными организациями, обучающиеся которых сдают экзамен в ППЭ. Пользоваться личными художественными произведения, а также сборниками лирики участникам ОГЭ не рекомендуется в целях недопущения нарушения Порядка в части использования справочных материалов, письменных заметок и др. Художественные произведения, а также сборники лирики не предоставляются индивидуально каждому участнику экзамена. </a:t>
            </a: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Участники экзамена 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мере необходимости </a:t>
            </a: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работают с ними за отдельными столами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на которых находятся нужные книги. При проведении экзамена необходимо подготовить книги в нескольких экземплярах для каждой аудитории (в зависимости от наполнения). Книги следует подготовить таким образом, чтобы у участника экзамена отсутствовала возможность работать с комментариями и вступительными статьями к художественным текстам (если таковые имеются). Организатор обеспечивает равные условия доступа к художественным произведениям, а также сборникам лирики для всех участников экзамена.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13049008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5" y="177199"/>
            <a:ext cx="7516315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ГИА-9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713294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36229" y="144508"/>
            <a:ext cx="4751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Особенности проведения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некоторых предметов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ОГЭ в 2024 году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0627" y="1183349"/>
            <a:ext cx="32093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ОГЭ по информатике и ИКТ в компьютерной форме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7585" y="1847317"/>
            <a:ext cx="306368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 smtClean="0"/>
              <a:t>Экзаменационная работа выполняется на компьютере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 smtClean="0"/>
              <a:t>Наличие автоматизированного рабочего места для каждого участника КОГЭ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4994516" y="1182748"/>
            <a:ext cx="32093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ОГЭ по иностранным языкам «Говорение»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66096" y="1847317"/>
            <a:ext cx="381642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Осуществляется цифровая аудиозапись ответов </a:t>
            </a:r>
            <a:endParaRPr lang="ru-RU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Участник </a:t>
            </a:r>
            <a:r>
              <a:rPr lang="ru-RU" sz="1400" dirty="0"/>
              <a:t>даёт ответы на задания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Участник прослушивает запись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090728" y="2988826"/>
            <a:ext cx="3367159" cy="19389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 произошел технический сбой, участник </a:t>
            </a: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имеет право выбрать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выполнить задание </a:t>
            </a: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</a:rPr>
              <a:t>в тот же день</a:t>
            </a:r>
          </a:p>
          <a:p>
            <a:pPr algn="ctr"/>
            <a:r>
              <a:rPr lang="ru-RU" sz="1200" dirty="0"/>
              <a:t>выполнить задание </a:t>
            </a:r>
            <a:r>
              <a:rPr lang="ru-RU" sz="1200" b="1" dirty="0"/>
              <a:t>в резервные </a:t>
            </a:r>
            <a:r>
              <a:rPr lang="ru-RU" sz="1200" b="1" dirty="0" smtClean="0"/>
              <a:t>сроки</a:t>
            </a:r>
          </a:p>
          <a:p>
            <a:pPr algn="ctr"/>
            <a:endParaRPr lang="ru-RU" sz="1200" b="1" dirty="0"/>
          </a:p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Оформляется акт о техническом сбое и выборе участника</a:t>
            </a:r>
          </a:p>
          <a:p>
            <a:pPr algn="ctr"/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Повторное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</a:rPr>
              <a:t>прохождение процедуры по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новому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</a:rPr>
              <a:t>варианту КИМ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427984" y="1248119"/>
            <a:ext cx="0" cy="36215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79360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5" y="177199"/>
            <a:ext cx="7516315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ГИА-9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713294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36229" y="144508"/>
            <a:ext cx="4751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Особенности проведения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некоторых предметов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ОГЭ в 2024 году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8472" y="850202"/>
            <a:ext cx="3209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ОГЭ по химии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7115" y="1207522"/>
            <a:ext cx="347511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Наличие в аудиториях проведения экзамена: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раковин с подводкой воды;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средства пожаротушения (огнетушитель);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аптечки первой медицинской помощи;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специально </a:t>
            </a:r>
            <a:r>
              <a:rPr lang="ru-RU" sz="1400" dirty="0" smtClean="0"/>
              <a:t>выделенный стол </a:t>
            </a:r>
            <a:r>
              <a:rPr lang="ru-RU" sz="1400" dirty="0"/>
              <a:t>для выполнения лабораторной </a:t>
            </a:r>
            <a:r>
              <a:rPr lang="ru-RU" sz="1400" dirty="0" smtClean="0"/>
              <a:t>работы;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шкаф для хранения реактивов;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комплекты реактивов и материалы в соответствии со спецификацией ФИПИ;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журнал инструктажа.</a:t>
            </a:r>
          </a:p>
          <a:p>
            <a:pPr>
              <a:spcBef>
                <a:spcPts val="300"/>
              </a:spcBef>
            </a:pPr>
            <a:r>
              <a:rPr lang="ru-RU" sz="1400" dirty="0" smtClean="0"/>
              <a:t>Наличие в ППЭ согласия родителей на выполнение химического эксперимента</a:t>
            </a:r>
            <a:endParaRPr lang="ru-RU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4983561" y="1001780"/>
            <a:ext cx="3209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ОГЭ по физике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30599" y="1498556"/>
            <a:ext cx="3816425" cy="26930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выполнение экспериментального задания с использованием лабораторного оборудования;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наборы лабораторного оборудования в соответствии </a:t>
            </a:r>
            <a:r>
              <a:rPr lang="ru-RU" sz="1400" dirty="0"/>
              <a:t>со спецификацией ФИПИ</a:t>
            </a:r>
            <a:r>
              <a:rPr lang="ru-RU" sz="1400" dirty="0" smtClean="0"/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журнал инструктажа;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заполнение Дополнительного бланка по физике </a:t>
            </a:r>
            <a:r>
              <a:rPr lang="ru-RU" sz="1400" dirty="0"/>
              <a:t>специалистом </a:t>
            </a:r>
            <a:r>
              <a:rPr lang="ru-RU" sz="1400" dirty="0" smtClean="0"/>
              <a:t>по </a:t>
            </a:r>
            <a:r>
              <a:rPr lang="ru-RU" sz="1400" dirty="0"/>
              <a:t>проведению инструктажа и обеспечению лабораторных </a:t>
            </a:r>
            <a:r>
              <a:rPr lang="ru-RU" sz="1400" dirty="0" smtClean="0"/>
              <a:t>работ</a:t>
            </a:r>
            <a:endParaRPr lang="ru-RU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427984" y="1248119"/>
            <a:ext cx="0" cy="36215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840625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5" y="177199"/>
            <a:ext cx="7516315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ГИА-9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713294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36229" y="144508"/>
            <a:ext cx="4751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Организация ГИА-9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285936"/>
              </p:ext>
            </p:extLst>
          </p:nvPr>
        </p:nvGraphicFramePr>
        <p:xfrm>
          <a:off x="839615" y="982152"/>
          <a:ext cx="5583702" cy="379195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{69012ECD-51FC-41F1-AA8D-1B2483CD663E}</a:tableStyleId>
              </a:tblPr>
              <a:tblGrid>
                <a:gridCol w="2698856">
                  <a:extLst>
                    <a:ext uri="{9D8B030D-6E8A-4147-A177-3AD203B41FA5}">
                      <a16:colId xmlns:a16="http://schemas.microsoft.com/office/drawing/2014/main" val="4015951386"/>
                    </a:ext>
                  </a:extLst>
                </a:gridCol>
                <a:gridCol w="2884846">
                  <a:extLst>
                    <a:ext uri="{9D8B030D-6E8A-4147-A177-3AD203B41FA5}">
                      <a16:colId xmlns:a16="http://schemas.microsoft.com/office/drawing/2014/main" val="475906340"/>
                    </a:ext>
                  </a:extLst>
                </a:gridCol>
              </a:tblGrid>
              <a:tr h="3164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Специалисты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Организация </a:t>
                      </a:r>
                      <a:r>
                        <a:rPr lang="ru-RU" sz="1000" u="none" strike="noStrike" dirty="0" smtClean="0">
                          <a:effectLst/>
                        </a:rPr>
                        <a:t>ГИА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4649833"/>
                  </a:ext>
                </a:extLst>
              </a:tr>
              <a:tr h="1996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Руководитель ОО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44672055"/>
                  </a:ext>
                </a:extLst>
              </a:tr>
              <a:tr h="3078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Руководитель ППЭ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 dirty="0">
                          <a:effectLst/>
                        </a:rPr>
                        <a:t>Прошёл подготовку 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Не близкий родственник</a:t>
                      </a:r>
                      <a:r>
                        <a:rPr lang="ru-RU" sz="1000" u="none" strike="noStrike" dirty="0">
                          <a:effectLst/>
                        </a:rPr>
                        <a:t>, не учитель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72012537"/>
                  </a:ext>
                </a:extLst>
              </a:tr>
              <a:tr h="45756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Организаторы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 dirty="0">
                          <a:effectLst/>
                        </a:rPr>
                        <a:t>Прошёл подготовку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Не близкий родственник</a:t>
                      </a:r>
                      <a:r>
                        <a:rPr lang="ru-RU" sz="1000" u="none" strike="noStrike" dirty="0">
                          <a:effectLst/>
                        </a:rPr>
                        <a:t>, не учитель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Не специалист по предмету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01505791"/>
                  </a:ext>
                </a:extLst>
              </a:tr>
              <a:tr h="3078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Члены ГЭК (не менее 1)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 dirty="0">
                          <a:effectLst/>
                        </a:rPr>
                        <a:t>Прошёл подготовку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Не близкий родственник</a:t>
                      </a:r>
                      <a:r>
                        <a:rPr lang="ru-RU" sz="1000" u="none" strike="noStrike" dirty="0">
                          <a:effectLst/>
                        </a:rPr>
                        <a:t>, не учитель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92474194"/>
                  </a:ext>
                </a:extLst>
              </a:tr>
              <a:tr h="3078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 smtClean="0">
                          <a:effectLst/>
                        </a:rPr>
                        <a:t>Технический специалист </a:t>
                      </a:r>
                      <a:r>
                        <a:rPr lang="ru-RU" sz="1000" u="none" strike="noStrike" dirty="0">
                          <a:effectLst/>
                        </a:rPr>
                        <a:t>(не менее 1)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 dirty="0">
                          <a:effectLst/>
                        </a:rPr>
                        <a:t>Прошёл подготовку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Не близкий родственник</a:t>
                      </a:r>
                      <a:r>
                        <a:rPr lang="ru-RU" sz="1000" u="none" strike="noStrike" dirty="0">
                          <a:effectLst/>
                        </a:rPr>
                        <a:t>, не учитель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2750126"/>
                  </a:ext>
                </a:extLst>
              </a:tr>
              <a:tr h="2828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Сотрудники охраны правопорядка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77774236"/>
                  </a:ext>
                </a:extLst>
              </a:tr>
              <a:tr h="1888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Медработники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64642286"/>
                  </a:ext>
                </a:extLst>
              </a:tr>
              <a:tr h="45756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Ассистенты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 dirty="0">
                          <a:effectLst/>
                        </a:rPr>
                        <a:t>Прошёл подготовку 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Не учитель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Не специалист по предмету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81509345"/>
                  </a:ext>
                </a:extLst>
              </a:tr>
              <a:tr h="3078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Экзаменаторы-собеседники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 dirty="0">
                          <a:effectLst/>
                        </a:rPr>
                        <a:t>Прошёл подготовку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Не близкий родственник</a:t>
                      </a:r>
                      <a:r>
                        <a:rPr lang="ru-RU" sz="1000" u="none" strike="noStrike" dirty="0">
                          <a:effectLst/>
                        </a:rPr>
                        <a:t>, не учитель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5842384"/>
                  </a:ext>
                </a:extLst>
              </a:tr>
              <a:tr h="3078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Специалисты по инструктажу и ЛР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 dirty="0">
                          <a:effectLst/>
                        </a:rPr>
                        <a:t>Прошёл подготовку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Не близкий родственник</a:t>
                      </a:r>
                      <a:r>
                        <a:rPr lang="ru-RU" sz="1000" u="none" strike="noStrike" dirty="0">
                          <a:effectLst/>
                        </a:rPr>
                        <a:t>, не учитель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78682500"/>
                  </a:ext>
                </a:extLst>
              </a:tr>
              <a:tr h="3078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Эксперт по выполнению ЛР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 dirty="0">
                          <a:effectLst/>
                        </a:rPr>
                        <a:t>Прошёл подготовку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Не близкий родственник</a:t>
                      </a:r>
                      <a:r>
                        <a:rPr lang="ru-RU" sz="1000" u="none" strike="noStrike" dirty="0">
                          <a:effectLst/>
                        </a:rPr>
                        <a:t>, не учитель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9386275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774309" y="2146730"/>
            <a:ext cx="1974155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Работники ППЭ, ОН, а также участники экзаменов </a:t>
            </a:r>
            <a:r>
              <a:rPr lang="ru-RU" sz="1400" b="1" dirty="0" smtClean="0"/>
              <a:t>покинувшие ППЭ</a:t>
            </a:r>
            <a:r>
              <a:rPr lang="ru-RU" sz="1400" dirty="0" smtClean="0"/>
              <a:t>, </a:t>
            </a:r>
            <a:r>
              <a:rPr lang="ru-RU" sz="1400" b="1" dirty="0" smtClean="0"/>
              <a:t>повторно</a:t>
            </a:r>
            <a:r>
              <a:rPr lang="ru-RU" sz="1400" dirty="0" smtClean="0"/>
              <a:t> в ППЭ </a:t>
            </a:r>
            <a:r>
              <a:rPr lang="ru-RU" sz="1400" b="1" dirty="0" smtClean="0"/>
              <a:t>не допускаются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453431881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5" y="177199"/>
            <a:ext cx="7516315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ГИА-9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713294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36229" y="144508"/>
            <a:ext cx="4751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Организация ГИА-9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7085" y="1135022"/>
            <a:ext cx="7776864" cy="646331"/>
          </a:xfrm>
          <a:prstGeom prst="rect">
            <a:avLst/>
          </a:prstGeom>
          <a:noFill/>
          <a:ln>
            <a:solidFill>
              <a:srgbClr val="CCCC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/>
              <a:t>п. 30 «</a:t>
            </a:r>
            <a:r>
              <a:rPr lang="ru-RU" sz="1200" b="1" dirty="0"/>
              <a:t>Состав ГЭК </a:t>
            </a:r>
            <a:r>
              <a:rPr lang="ru-RU" sz="1200" dirty="0"/>
              <a:t>формируется из представителей ОИВ,…</a:t>
            </a:r>
          </a:p>
          <a:p>
            <a:r>
              <a:rPr lang="ru-RU" sz="1200" dirty="0"/>
              <a:t>Состав ГЭК формируется с учетом отсутствия у представителей, предполагаемых для включения в состав ГЭК, </a:t>
            </a:r>
            <a:r>
              <a:rPr lang="ru-RU" sz="1200" dirty="0">
                <a:solidFill>
                  <a:srgbClr val="FF0000"/>
                </a:solidFill>
              </a:rPr>
              <a:t>конфликта интересов</a:t>
            </a:r>
            <a:r>
              <a:rPr lang="ru-RU" sz="1200" dirty="0"/>
              <a:t>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085" y="1923678"/>
            <a:ext cx="7776864" cy="2123658"/>
          </a:xfrm>
          <a:prstGeom prst="rect">
            <a:avLst/>
          </a:prstGeom>
          <a:noFill/>
          <a:ln>
            <a:solidFill>
              <a:srgbClr val="CCCC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/>
              <a:t>п. 34 «</a:t>
            </a:r>
            <a:r>
              <a:rPr lang="ru-RU" sz="1200" b="1" dirty="0"/>
              <a:t>Состав предметных комиссий </a:t>
            </a:r>
            <a:r>
              <a:rPr lang="ru-RU" sz="1200" dirty="0"/>
              <a:t>по каждому учебному предмету формируется из лиц, отвечающих следующим требованиям (далее - эксперты):</a:t>
            </a:r>
          </a:p>
          <a:p>
            <a:r>
              <a:rPr lang="ru-RU" sz="1200" dirty="0"/>
              <a:t>1) наличие высшего образования;</a:t>
            </a:r>
          </a:p>
          <a:p>
            <a:r>
              <a:rPr lang="ru-RU" sz="1200" dirty="0"/>
              <a:t>2) соответствие квалификационным требованиям,…;</a:t>
            </a:r>
          </a:p>
          <a:p>
            <a:r>
              <a:rPr lang="ru-RU" sz="1200" dirty="0"/>
              <a:t>3) наличие опыта </a:t>
            </a:r>
            <a:r>
              <a:rPr lang="ru-RU" sz="1200" b="1" dirty="0"/>
              <a:t>педагогической</a:t>
            </a:r>
            <a:r>
              <a:rPr lang="ru-RU" sz="1200" dirty="0"/>
              <a:t> работы </a:t>
            </a:r>
            <a:r>
              <a:rPr lang="ru-RU" sz="1200" b="1" dirty="0"/>
              <a:t>в соответствующей предметной области</a:t>
            </a:r>
            <a:r>
              <a:rPr lang="ru-RU" sz="1200" dirty="0"/>
              <a:t>…;</a:t>
            </a:r>
          </a:p>
          <a:p>
            <a:r>
              <a:rPr lang="ru-RU" sz="1200" dirty="0"/>
              <a:t>4) наличие документа, подтверждающего получение дополнительного профессионального образования,… полученного </a:t>
            </a:r>
            <a:r>
              <a:rPr lang="ru-RU" sz="1200" b="1" dirty="0"/>
              <a:t>в течение последних трех лет</a:t>
            </a:r>
            <a:r>
              <a:rPr lang="ru-RU" sz="1200" dirty="0"/>
              <a:t>…</a:t>
            </a:r>
          </a:p>
          <a:p>
            <a:r>
              <a:rPr lang="ru-RU" sz="1200" dirty="0"/>
              <a:t>Состав предметных комиссий по каждому учебному предмету формируется с учетом отсутствия у экспертов, предполагаемых для включения в состав предметной комиссии по соответствующему учебному предмету, </a:t>
            </a:r>
            <a:r>
              <a:rPr lang="ru-RU" sz="1200" dirty="0">
                <a:solidFill>
                  <a:srgbClr val="FF0000"/>
                </a:solidFill>
              </a:rPr>
              <a:t>конфликта интересов</a:t>
            </a:r>
            <a:r>
              <a:rPr lang="ru-RU" sz="1200" dirty="0"/>
              <a:t>…»</a:t>
            </a:r>
          </a:p>
          <a:p>
            <a:endParaRPr lang="ru-RU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839615" y="4203022"/>
            <a:ext cx="7776864" cy="646331"/>
          </a:xfrm>
          <a:prstGeom prst="rect">
            <a:avLst/>
          </a:prstGeom>
          <a:noFill/>
          <a:ln>
            <a:solidFill>
              <a:srgbClr val="CCCC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/>
              <a:t>п. 36 «Состав апелляционной комиссии формируется из представителей ОИВ,…</a:t>
            </a:r>
          </a:p>
          <a:p>
            <a:r>
              <a:rPr lang="ru-RU" sz="1200" dirty="0"/>
              <a:t>Состав апелляционной комиссии формируется с учетом отсутствия у представителей, предполагаемых для включения в состав апелляционной комиссии, </a:t>
            </a:r>
            <a:r>
              <a:rPr lang="ru-RU" sz="1200" dirty="0">
                <a:solidFill>
                  <a:srgbClr val="FF0000"/>
                </a:solidFill>
              </a:rPr>
              <a:t>конфликта интересов</a:t>
            </a:r>
            <a:r>
              <a:rPr lang="ru-RU" sz="1200" dirty="0"/>
              <a:t>…»</a:t>
            </a:r>
          </a:p>
        </p:txBody>
      </p:sp>
    </p:spTree>
    <p:extLst>
      <p:ext uri="{BB962C8B-B14F-4D97-AF65-F5344CB8AC3E}">
        <p14:creationId xmlns:p14="http://schemas.microsoft.com/office/powerpoint/2010/main" val="1349845231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5" y="177199"/>
            <a:ext cx="7516315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ГИА-9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521237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36229" y="144508"/>
            <a:ext cx="4751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Проведение ГИА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667416"/>
            <a:ext cx="3209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Присутствие в ППЭ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543390"/>
              </p:ext>
            </p:extLst>
          </p:nvPr>
        </p:nvGraphicFramePr>
        <p:xfrm>
          <a:off x="827585" y="1159546"/>
          <a:ext cx="6932038" cy="370767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763685">
                  <a:extLst>
                    <a:ext uri="{9D8B030D-6E8A-4147-A177-3AD203B41FA5}">
                      <a16:colId xmlns:a16="http://schemas.microsoft.com/office/drawing/2014/main" val="2927489939"/>
                    </a:ext>
                  </a:extLst>
                </a:gridCol>
                <a:gridCol w="3168353">
                  <a:extLst>
                    <a:ext uri="{9D8B030D-6E8A-4147-A177-3AD203B41FA5}">
                      <a16:colId xmlns:a16="http://schemas.microsoft.com/office/drawing/2014/main" val="640820077"/>
                    </a:ext>
                  </a:extLst>
                </a:gridCol>
              </a:tblGrid>
              <a:tr h="3320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Лица, имеющие право присутствовать в ППЭ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Документы, на основании которых лица имеют право присутствовать в ППЭ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15222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Должностные лица </a:t>
                      </a:r>
                      <a:r>
                        <a:rPr lang="ru-RU" sz="900" u="none" strike="noStrike" baseline="0" dirty="0" err="1">
                          <a:effectLst/>
                        </a:rPr>
                        <a:t>Рособрнадзора</a:t>
                      </a:r>
                      <a:r>
                        <a:rPr lang="ru-RU" sz="900" u="none" strike="noStrike" baseline="0" dirty="0">
                          <a:effectLst/>
                        </a:rPr>
                        <a:t>, а также иные лица, определенные </a:t>
                      </a:r>
                      <a:r>
                        <a:rPr lang="ru-RU" sz="900" u="none" strike="noStrike" baseline="0" dirty="0" err="1">
                          <a:effectLst/>
                        </a:rPr>
                        <a:t>Рособрнадзором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rowSpan="6"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dirty="0">
                          <a:effectLst/>
                        </a:rPr>
                        <a:t>1) Документ, удостоверяющий личность. 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2) Документ, подтверждающий полномочия.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extLst>
                  <a:ext uri="{0D108BD9-81ED-4DB2-BD59-A6C34878D82A}">
                    <a16:rowId xmlns:a16="http://schemas.microsoft.com/office/drawing/2014/main" val="255706312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Должностные лица органа исполнительной власти субъекта Российской Федерации, осуществляющего переданные полномочия Российской Федерации в сфере образования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2364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Сотрудники, осуществляющие охрану правопорядка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44866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Сотрудники органов внутренних дел (полиции)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87400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>
                          <a:effectLst/>
                        </a:rPr>
                        <a:t>Медицинские работники</a:t>
                      </a:r>
                      <a:endParaRPr lang="ru-RU" sz="9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97328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Аккредитованные представители СМИ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41657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Общественные наблюдатели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dirty="0">
                          <a:effectLst/>
                        </a:rPr>
                        <a:t>1)</a:t>
                      </a:r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r>
                        <a:rPr lang="ru-RU" sz="900" u="none" strike="noStrike" dirty="0">
                          <a:effectLst/>
                        </a:rPr>
                        <a:t>Документ, удостоверяющий личность.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108000" algn="l" fontAlgn="ctr"/>
                      <a:r>
                        <a:rPr lang="ru-RU" sz="900" u="none" strike="noStrike" dirty="0">
                          <a:effectLst/>
                        </a:rPr>
                        <a:t>2)</a:t>
                      </a:r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r>
                        <a:rPr lang="ru-RU" sz="900" u="none" strike="noStrike" dirty="0">
                          <a:effectLst/>
                        </a:rPr>
                        <a:t>Документ, подтверждающий полномочия.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108000" algn="l" fontAlgn="ctr"/>
                      <a:r>
                        <a:rPr lang="ru-RU" sz="900" u="none" strike="noStrike" dirty="0">
                          <a:effectLst/>
                        </a:rPr>
                        <a:t>3)</a:t>
                      </a:r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r>
                        <a:rPr lang="ru-RU" sz="900" u="none" strike="noStrike" dirty="0">
                          <a:effectLst/>
                        </a:rPr>
                        <a:t>Наличие в списках распределения в данный ППЭ.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extLst>
                  <a:ext uri="{0D108BD9-81ED-4DB2-BD59-A6C34878D82A}">
                    <a16:rowId xmlns:a16="http://schemas.microsoft.com/office/drawing/2014/main" val="222845224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Руководитель ППЭ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rowSpan="8"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dirty="0">
                          <a:effectLst/>
                        </a:rPr>
                        <a:t>1)</a:t>
                      </a:r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r>
                        <a:rPr lang="ru-RU" sz="900" u="none" strike="noStrike" dirty="0">
                          <a:effectLst/>
                        </a:rPr>
                        <a:t>Документ, удостоверяющий личность.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2) Наличие в списках распределения в данный ППЭ.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extLst>
                  <a:ext uri="{0D108BD9-81ED-4DB2-BD59-A6C34878D82A}">
                    <a16:rowId xmlns:a16="http://schemas.microsoft.com/office/drawing/2014/main" val="9169045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Организаторы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96944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Члены ГЭК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19309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Технические специалисты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27620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Специалисты по проведению инструктажа и обеспечению лабораторных работ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15289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Экзаменаторы-собеседники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3614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Эксперты, оценивающие выполнение лабораторных работ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56806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900" u="none" strike="noStrike" baseline="0" dirty="0">
                          <a:effectLst/>
                        </a:rPr>
                        <a:t>Ассистенты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97" marR="5997" marT="59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398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466510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 txBox="1"/>
          <p:nvPr/>
        </p:nvSpPr>
        <p:spPr>
          <a:xfrm>
            <a:off x="827585" y="177199"/>
            <a:ext cx="7516315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ГИА-9. </a:t>
            </a:r>
            <a:r>
              <a:rPr lang="ru-RU" sz="1900" b="1" dirty="0" smtClean="0">
                <a:solidFill>
                  <a:srgbClr val="4A452A"/>
                </a:solidFill>
                <a:cs typeface="Times New Roman" panose="02020603050405020304" pitchFamily="18" charset="0"/>
              </a:rPr>
              <a:t>  Порядок </a:t>
            </a: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проведения ГИА-9 </a:t>
            </a:r>
            <a:endParaRPr lang="ru-RU" sz="1900" b="1" dirty="0">
              <a:solidFill>
                <a:srgbClr val="4A452A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9615" y="713294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47" y="4869657"/>
            <a:ext cx="2133600" cy="273844"/>
          </a:xfrm>
        </p:spPr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18" name="Выноска со стрелкой вверх 17"/>
          <p:cNvSpPr/>
          <p:nvPr/>
        </p:nvSpPr>
        <p:spPr>
          <a:xfrm>
            <a:off x="1335053" y="1712289"/>
            <a:ext cx="3439108" cy="1532676"/>
          </a:xfrm>
          <a:prstGeom prst="upArrowCallout">
            <a:avLst>
              <a:gd name="adj1" fmla="val 25000"/>
              <a:gd name="adj2" fmla="val 19110"/>
              <a:gd name="adj3" fmla="val 10481"/>
              <a:gd name="adj4" fmla="val 85580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791416" y="1321017"/>
            <a:ext cx="2592288" cy="369332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Обучающиеся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76056" y="1324488"/>
            <a:ext cx="2592288" cy="369332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Экстерны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3419872" y="995754"/>
            <a:ext cx="963832" cy="319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076056" y="995754"/>
            <a:ext cx="1105272" cy="288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65205" y="1955139"/>
            <a:ext cx="3178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Допуск к ГИА:</a:t>
            </a:r>
          </a:p>
          <a:p>
            <a:pPr marL="285750" indent="-285750">
              <a:buFontTx/>
              <a:buChar char="-"/>
            </a:pPr>
            <a:r>
              <a:rPr lang="ru-RU" sz="1200" dirty="0"/>
              <a:t>нет академической задолженности</a:t>
            </a:r>
          </a:p>
          <a:p>
            <a:pPr marL="285750" indent="-285750">
              <a:buFontTx/>
              <a:buChar char="-"/>
            </a:pPr>
            <a:r>
              <a:rPr lang="ru-RU" sz="1200" dirty="0"/>
              <a:t>учебный план выполнен в полном объеме</a:t>
            </a:r>
          </a:p>
          <a:p>
            <a:pPr marL="285750" indent="-285750">
              <a:buFontTx/>
              <a:buChar char="-"/>
            </a:pPr>
            <a:r>
              <a:rPr lang="ru-RU" sz="1200" dirty="0"/>
              <a:t>зачет за итоговое собеседование по русскому языку</a:t>
            </a:r>
          </a:p>
        </p:txBody>
      </p:sp>
      <p:sp>
        <p:nvSpPr>
          <p:cNvPr id="24" name="Выноска со стрелкой вверх 23"/>
          <p:cNvSpPr/>
          <p:nvPr/>
        </p:nvSpPr>
        <p:spPr>
          <a:xfrm>
            <a:off x="5108938" y="1676684"/>
            <a:ext cx="3237313" cy="1572261"/>
          </a:xfrm>
          <a:prstGeom prst="upArrowCallout">
            <a:avLst>
              <a:gd name="adj1" fmla="val 25000"/>
              <a:gd name="adj2" fmla="val 19110"/>
              <a:gd name="adj3" fmla="val 10481"/>
              <a:gd name="adj4" fmla="val 85580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5215426" y="1953912"/>
            <a:ext cx="3024336" cy="120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Допуск к ГИА:</a:t>
            </a:r>
          </a:p>
          <a:p>
            <a:pPr marL="285750" indent="-285750">
              <a:buFontTx/>
              <a:buChar char="-"/>
            </a:pPr>
            <a:r>
              <a:rPr lang="ru-RU" sz="1200" dirty="0"/>
              <a:t>получение на промежуточной аттестации отметок не ниже удовлетворительных</a:t>
            </a:r>
          </a:p>
          <a:p>
            <a:pPr marL="285750" indent="-285750">
              <a:buFontTx/>
              <a:buChar char="-"/>
            </a:pPr>
            <a:r>
              <a:rPr lang="ru-RU" sz="1200" dirty="0"/>
              <a:t>зачет за итоговое собеседование по русскому языку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89040" y="726174"/>
            <a:ext cx="2592288" cy="369332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Участник ГИА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929828" y="3487815"/>
            <a:ext cx="1481931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ОГЭ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</a:p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ГВЭ УФСИН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7585" y="4315440"/>
            <a:ext cx="1434777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ОГЭ с ОВЗ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ГВЭ с ОВЗ</a:t>
            </a: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2267744" y="3477492"/>
            <a:ext cx="315760" cy="691405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87824" y="3615446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 экзамена </a:t>
            </a:r>
            <a:r>
              <a:rPr lang="ru-RU" sz="1200" dirty="0" smtClean="0"/>
              <a:t>(</a:t>
            </a:r>
            <a:r>
              <a:rPr lang="ru-RU" sz="1200" u="sng" dirty="0" smtClean="0"/>
              <a:t>2 обязательных (русский язык, математика), 2 - по выбору</a:t>
            </a:r>
            <a:r>
              <a:rPr lang="ru-RU" sz="1200" dirty="0" smtClean="0"/>
              <a:t>)</a:t>
            </a:r>
            <a:endParaRPr lang="ru-RU" sz="1200" dirty="0"/>
          </a:p>
        </p:txBody>
      </p:sp>
      <p:sp>
        <p:nvSpPr>
          <p:cNvPr id="46" name="Правая фигурная скобка 45"/>
          <p:cNvSpPr/>
          <p:nvPr/>
        </p:nvSpPr>
        <p:spPr>
          <a:xfrm>
            <a:off x="2267744" y="4299942"/>
            <a:ext cx="315760" cy="691405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2987824" y="4462505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 или 4 экзамена </a:t>
            </a:r>
            <a:r>
              <a:rPr lang="ru-RU" sz="1600" dirty="0" smtClean="0"/>
              <a:t>по желанию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04005808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538965"/>
            <a:ext cx="2875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ГВЭ в устной форме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585" y="1469511"/>
            <a:ext cx="7848871" cy="2769989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Аудитории оборудуются средствами воспроизведения аудиозаписи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ТС или организаторы настраивают их, чтобы было слышно всем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Участник готовится не около средства аудиозаписи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Отказ от протоколирования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После подготовки участник подходит к средству аудиозаписи и громко и разборчиво даёт ответ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Экзаменатор-собеседник задаёт вопросы, чтобы участник мог уточнить и дополнить свой ответ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Участнику даётся возможность прослушать запись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01340" y="854101"/>
            <a:ext cx="339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Используются средства цифровой аудиозаписи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08149" y="4630911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 67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770461"/>
            <a:ext cx="2592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Отказ от протоколирования</a:t>
            </a:r>
            <a:endParaRPr lang="ru-RU" sz="1600" b="1" dirty="0"/>
          </a:p>
        </p:txBody>
      </p:sp>
      <p:sp>
        <p:nvSpPr>
          <p:cNvPr id="5" name="Стрелка вправо 4"/>
          <p:cNvSpPr/>
          <p:nvPr/>
        </p:nvSpPr>
        <p:spPr>
          <a:xfrm rot="10800000">
            <a:off x="4801166" y="1000294"/>
            <a:ext cx="1174989" cy="292387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211960" y="4270135"/>
            <a:ext cx="4325615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 произошел технический сбой, участник </a:t>
            </a: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имеет право выбрать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выполнить задание </a:t>
            </a: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</a:rPr>
              <a:t>в тот же день</a:t>
            </a:r>
          </a:p>
          <a:p>
            <a:pPr algn="ctr"/>
            <a:r>
              <a:rPr lang="ru-RU" sz="1200" dirty="0"/>
              <a:t>выполнить задание </a:t>
            </a:r>
            <a:r>
              <a:rPr lang="ru-RU" sz="1200" b="1" dirty="0"/>
              <a:t>в резервные сроки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13" name="object 8"/>
          <p:cNvSpPr txBox="1"/>
          <p:nvPr/>
        </p:nvSpPr>
        <p:spPr>
          <a:xfrm>
            <a:off x="709854" y="180302"/>
            <a:ext cx="2448271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ГИА-9. </a:t>
            </a:r>
            <a:r>
              <a:rPr lang="ru-RU" sz="1900" b="1" dirty="0" smtClean="0">
                <a:solidFill>
                  <a:srgbClr val="4A452A"/>
                </a:solidFill>
                <a:cs typeface="Times New Roman" panose="02020603050405020304" pitchFamily="18" charset="0"/>
              </a:rPr>
              <a:t>  </a:t>
            </a:r>
            <a:endParaRPr lang="ru-RU" sz="1900" b="1" dirty="0">
              <a:solidFill>
                <a:srgbClr val="4A452A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921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4946" y="536054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Допуск в дополнительный период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9461" y="3939902"/>
            <a:ext cx="7416824" cy="523220"/>
          </a:xfrm>
          <a:prstGeom prst="rect">
            <a:avLst/>
          </a:prstGeom>
          <a:ln w="158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Заявление об участии в ГИА в дополнительный период подаются не позднее чем за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недели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 начала периода в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образовательные организации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2246" y="1637110"/>
            <a:ext cx="7616780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поздно получившие допуск к ГИА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прошедшие ГИА, и 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т.ч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чьи, результаты ГИА по сдаваемым учебным предметам были аннулированы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(нарушение Порядка)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сдававшие 4 предмета и получившие неудовлетворительный результат более 2 раз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сдававшие 2 предмета и получившие неудовлетворительный результат более 1 раза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97645" y="918660"/>
            <a:ext cx="70762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57E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ГИА по соответствующим учебным предметам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1261256"/>
            <a:ext cx="2434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3345" marR="581025" algn="r">
              <a:spcBef>
                <a:spcPts val="1735"/>
              </a:spcBef>
              <a:spcAft>
                <a:spcPts val="0"/>
              </a:spcAft>
            </a:pP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</a:rPr>
              <a:t>допускаются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14" name="object 8"/>
          <p:cNvSpPr txBox="1"/>
          <p:nvPr/>
        </p:nvSpPr>
        <p:spPr>
          <a:xfrm>
            <a:off x="824947" y="107084"/>
            <a:ext cx="2448271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ГИА-9. </a:t>
            </a:r>
            <a:r>
              <a:rPr lang="ru-RU" sz="1900" b="1" dirty="0" smtClean="0">
                <a:solidFill>
                  <a:srgbClr val="4A452A"/>
                </a:solidFill>
                <a:cs typeface="Times New Roman" panose="02020603050405020304" pitchFamily="18" charset="0"/>
              </a:rPr>
              <a:t>  </a:t>
            </a:r>
            <a:endParaRPr lang="ru-RU" sz="1900" b="1" dirty="0">
              <a:solidFill>
                <a:srgbClr val="4A452A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102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733518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Допуск в следующем году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08829" y="2571750"/>
            <a:ext cx="5321955" cy="646331"/>
          </a:xfrm>
          <a:prstGeom prst="rect">
            <a:avLst/>
          </a:prstGeom>
          <a:ln w="158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Сдававшие 4 предмета вправе изменить</a:t>
            </a:r>
          </a:p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учебные предметы по выбору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1354541"/>
            <a:ext cx="58589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Все, кто не получил удовлетворительный результат хотя бы по одному учебному предмету по любым причинам по окончании дополнительного периода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09" y="151374"/>
            <a:ext cx="972390" cy="6853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44508"/>
            <a:ext cx="1182067" cy="699050"/>
          </a:xfrm>
          <a:prstGeom prst="rect">
            <a:avLst/>
          </a:prstGeom>
        </p:spPr>
      </p:pic>
      <p:sp>
        <p:nvSpPr>
          <p:cNvPr id="12" name="object 8"/>
          <p:cNvSpPr txBox="1"/>
          <p:nvPr/>
        </p:nvSpPr>
        <p:spPr>
          <a:xfrm>
            <a:off x="709854" y="180302"/>
            <a:ext cx="2448271" cy="30152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lvl="0" defTabSz="914355">
              <a:spcBef>
                <a:spcPct val="0"/>
              </a:spcBef>
              <a:defRPr/>
            </a:pPr>
            <a:r>
              <a:rPr lang="ru-RU" sz="1900" b="1" dirty="0">
                <a:solidFill>
                  <a:srgbClr val="4A452A"/>
                </a:solidFill>
                <a:cs typeface="Times New Roman" panose="02020603050405020304" pitchFamily="18" charset="0"/>
              </a:rPr>
              <a:t>ГИА-9. </a:t>
            </a:r>
            <a:r>
              <a:rPr lang="ru-RU" sz="1900" b="1" dirty="0" smtClean="0">
                <a:solidFill>
                  <a:srgbClr val="4A452A"/>
                </a:solidFill>
                <a:cs typeface="Times New Roman" panose="02020603050405020304" pitchFamily="18" charset="0"/>
              </a:rPr>
              <a:t>  </a:t>
            </a:r>
            <a:endParaRPr lang="ru-RU" sz="1900" b="1" dirty="0">
              <a:solidFill>
                <a:srgbClr val="4A452A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163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483518"/>
            <a:ext cx="64087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2931790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Афанасьева </a:t>
            </a:r>
            <a:r>
              <a:rPr lang="ru-RU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Гюзелия</a:t>
            </a:r>
            <a:r>
              <a:rPr lang="ru-RU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Кабировна,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ведущий консультант отдела общего образования и итоговой аттестации обучающихся, 294-95-62, </a:t>
            </a:r>
          </a:p>
          <a:p>
            <a:pPr>
              <a:spcAft>
                <a:spcPts val="0"/>
              </a:spcAft>
            </a:pPr>
            <a:r>
              <a:rPr lang="en-US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Gyuzel.Afanaseva</a:t>
            </a:r>
            <a:r>
              <a:rPr lang="ru-RU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@tatar.ru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5556" y="1726167"/>
            <a:ext cx="84249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Игътибарыгыз</a:t>
            </a: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t-RU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өчен рәхмәт</a:t>
            </a: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96921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10008</TotalTime>
  <Words>2811</Words>
  <Application>Microsoft Office PowerPoint</Application>
  <PresentationFormat>Экран (16:9)</PresentationFormat>
  <Paragraphs>463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Tahoma</vt:lpstr>
      <vt:lpstr>Times New Roman</vt:lpstr>
      <vt:lpstr>Verdana</vt:lpstr>
      <vt:lpstr>Wingdings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Афанасьева Гюзелия Кабировна</dc:creator>
  <cp:lastModifiedBy>Пользователь Windows</cp:lastModifiedBy>
  <cp:revision>632</cp:revision>
  <cp:lastPrinted>2023-01-30T08:27:37Z</cp:lastPrinted>
  <dcterms:created xsi:type="dcterms:W3CDTF">2015-10-13T08:15:21Z</dcterms:created>
  <dcterms:modified xsi:type="dcterms:W3CDTF">2024-03-26T12:27:41Z</dcterms:modified>
</cp:coreProperties>
</file>